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oboto"/>
      <p:regular r:id="rId83"/>
      <p:bold r:id="rId84"/>
      <p:italic r:id="rId85"/>
      <p:boldItalic r:id="rId86"/>
    </p:embeddedFont>
    <p:embeddedFont>
      <p:font typeface="Lato"/>
      <p:regular r:id="rId87"/>
      <p:bold r:id="rId88"/>
      <p:italic r:id="rId89"/>
      <p:boldItalic r:id="rId90"/>
    </p:embeddedFont>
    <p:embeddedFont>
      <p:font typeface="Helvetica Neue"/>
      <p:regular r:id="rId91"/>
      <p:bold r:id="rId92"/>
      <p:italic r:id="rId93"/>
      <p:boldItalic r:id="rId94"/>
    </p:embeddedFont>
    <p:embeddedFont>
      <p:font typeface="Helvetica Neue Light"/>
      <p:regular r:id="rId95"/>
      <p:bold r:id="rId96"/>
      <p:italic r:id="rId97"/>
      <p:boldItalic r:id="rId98"/>
    </p:embeddedFont>
    <p:embeddedFont>
      <p:font typeface="Roboto Mon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regular.fntdata"/><Relationship Id="rId94" Type="http://schemas.openxmlformats.org/officeDocument/2006/relationships/font" Target="fonts/HelveticaNeue-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6.xml"/><Relationship Id="rId99" Type="http://schemas.openxmlformats.org/officeDocument/2006/relationships/font" Target="fonts/RobotoMono-regular.fntdata"/><Relationship Id="rId10" Type="http://schemas.openxmlformats.org/officeDocument/2006/relationships/slide" Target="slides/slide5.xml"/><Relationship Id="rId98" Type="http://schemas.openxmlformats.org/officeDocument/2006/relationships/font" Target="fonts/HelveticaNeueLight-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regular.fntdata"/><Relationship Id="rId90" Type="http://schemas.openxmlformats.org/officeDocument/2006/relationships/font" Target="fonts/Lato-boldItalic.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a00c5c0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a00c5c0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a00c5c0f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ca00c5c0f9_0_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Key take away is that models pre-trained to generate large amounts of data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a00c5c0f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ca00c5c0f9_0_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Key take away is that models pre-trained to generate large amounts of data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a00c5c0f9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a00c5c0f9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a00c5c0f9_0_3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ca00c5c0f9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c16b2eb5b_1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cc16b2eb5b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16b2eb5b_1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cc16b2eb5b_1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a00c5c0f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a00c5c0f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a00c5c0f9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a00c5c0f9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a00c5c0f9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a00c5c0f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b17027e3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b17027e3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a00c5c0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a00c5c0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b17027e3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b17027e3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b17027e3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b17027e3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b17027e3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b17027e3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b17027e3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b17027e3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b17027e3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b17027e3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b17027e3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b17027e3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c16b2eb5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c16b2eb5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a00c5c0f9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a00c5c0f9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a00c5c0f9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a00c5c0f9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a00c5c0f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a00c5c0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a00c5c0f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a00c5c0f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a00c5c0f9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a00c5c0f9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a00c5c0f9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a00c5c0f9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a00c5c0f9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a00c5c0f9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a00c5c0f9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a00c5c0f9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a00c5c0f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a00c5c0f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a00c5c0f9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a00c5c0f9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ca00c5c0f9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ca00c5c0f9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ca00c5c0f9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ca00c5c0f9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c16b2eb5b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c16b2eb5b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ca00c5c0f9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ca00c5c0f9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a00c5c0f9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a00c5c0f9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cd0120c113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cd0120c113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ca00c5c0f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ca00c5c0f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cd0120c113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cd0120c113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d0120c113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d0120c113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ca00c5c0f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ca00c5c0f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cd0120c113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cd0120c113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a00c5c0f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a00c5c0f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a00c5c0f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ca00c5c0f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a00c5c0f9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a00c5c0f9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b17027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cb17027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a00c5c0f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2ca00c5c0f9_0_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cb17027e35_0_3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cb17027e35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cb17027e35_0_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b17027e35_0_10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cb17027e35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cb17027e35_0_1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cb17027e35_0_11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cb17027e35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2cb17027e35_0_1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d0120c113_1_13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d0120c113_1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cd0120c113_1_13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cb17027e35_0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cb17027e35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cb17027e35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cb17027e35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b17027e35_0_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b17027e35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2cb17027e35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cd0120c11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cd0120c113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ca00c5c0f9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ca00c5c0f9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c16b2eb5b_1_24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cc16b2eb5b_1_2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cc16b2eb5b_1_2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a00c5c0f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ca00c5c0f9_0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cc16b2eb5b_1_25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cc16b2eb5b_1_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2cc16b2eb5b_1_2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c16b2eb5b_1_26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cc16b2eb5b_1_2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cc16b2eb5b_1_2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ca00c5c0f9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ca00c5c0f9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ccb7f4a1ff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ccb7f4a1ff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cd0120c11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cd0120c11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cd0120c1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cd0120c1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cd0120c11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cd0120c11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ca00c5c0f9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ca00c5c0f9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cd0120c113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cd0120c113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cd0120c113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cd0120c113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a00c5c0f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2ca00c5c0f9_0_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Key take away is that models pre-trained to generate large amounts of data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ca00c5c0f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ca00c5c0f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a00c5c0f9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ca00c5c0f9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ee125783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6ee125783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cc16b2eb5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cc16b2eb5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d0120c11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d0120c11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a00c5c0f9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ca00c5c0f9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cb7f4a1f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ccb7f4a1f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ccb7f4a1ff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ccb7f4a1ff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a00c5c0f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2ca00c5c0f9_0_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Key take away is that models pre-trained to generate large amounts of data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a00c5c0f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ca00c5c0f9_0_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Key take away is that models pre-trained to generate large amounts of data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hyperlink" Target="https://crfm.stanford.edu/2023/03/13/alpac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hyperlink" Target="https://crfm.stanford.edu/2023/03/13/alpaca.html" TargetMode="External"/><Relationship Id="rId6" Type="http://schemas.openxmlformats.org/officeDocument/2006/relationships/hyperlink" Target="https://lmsys.org/blog/2023-03-30-vicun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hyperlink" Target="https://crfm.stanford.edu/2023/03/13/alpaca.html" TargetMode="External"/><Relationship Id="rId7" Type="http://schemas.openxmlformats.org/officeDocument/2006/relationships/hyperlink" Target="https://lmsys.org/blog/2023-03-30-vicuna/" TargetMode="External"/><Relationship Id="rId8" Type="http://schemas.openxmlformats.org/officeDocument/2006/relationships/hyperlink" Target="https://bair.berkeley.edu/blog/2023/04/03/koal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google.com/forms/d/e/1FAIpQLSfqNECQnMkycAp2jP4Z9TFX0cGR4uf7b_fBxjY_OjhJILlKGA/viewform" TargetMode="External"/><Relationship Id="rId4" Type="http://schemas.openxmlformats.org/officeDocument/2006/relationships/image" Target="../media/image24.png"/><Relationship Id="rId5"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7.png"/><Relationship Id="rId10" Type="http://schemas.openxmlformats.org/officeDocument/2006/relationships/hyperlink" Target="https://www.databricks.com/blog/2023/04/12/dolly-first-open-commercially-viable-instruction-tuned-llm" TargetMode="External"/><Relationship Id="rId9" Type="http://schemas.openxmlformats.org/officeDocument/2006/relationships/hyperlink" Target="https://bair.berkeley.edu/blog/2023/04/03/koala/" TargetMode="Externa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crfm.stanford.edu/2023/03/13/alpaca.html" TargetMode="External"/><Relationship Id="rId8" Type="http://schemas.openxmlformats.org/officeDocument/2006/relationships/hyperlink" Target="https://lmsys.org/blog/2023-03-30-vicun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7.png"/><Relationship Id="rId10" Type="http://schemas.openxmlformats.org/officeDocument/2006/relationships/hyperlink" Target="https://www.databricks.com/blog/2023/04/12/dolly-first-open-commercially-viable-instruction-tuned-llm" TargetMode="External"/><Relationship Id="rId9" Type="http://schemas.openxmlformats.org/officeDocument/2006/relationships/hyperlink" Target="https://bair.berkeley.edu/blog/2023/04/03/koala/" TargetMode="Externa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crfm.stanford.edu/2023/03/13/alpaca.html" TargetMode="External"/><Relationship Id="rId8" Type="http://schemas.openxmlformats.org/officeDocument/2006/relationships/hyperlink" Target="https://lmsys.org/blog/2023-03-30-vicun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hyperlink" Target="https://huggingface.co/datasets/OpenAssistant/oasst1" TargetMode="External"/><Relationship Id="rId5" Type="http://schemas.openxmlformats.org/officeDocument/2006/relationships/hyperlink" Target="https://arxiv.org/abs/2304.0732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hyperlink" Target="https://huggingface.co/CarperAI/stable-vicuna-13b-delta" TargetMode="External"/><Relationship Id="rId5" Type="http://schemas.openxmlformats.org/officeDocument/2006/relationships/hyperlink" Target="https://stability.ai/news/stablevicuna-open-source-rlhf-chatbo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2305.14314" TargetMode="External"/><Relationship Id="rId4" Type="http://schemas.openxmlformats.org/officeDocument/2006/relationships/hyperlink" Target="https://huggingface.co/datasets/timdettmers/openassistant-guanaco" TargetMode="External"/><Relationship Id="rId5" Type="http://schemas.openxmlformats.org/officeDocument/2006/relationships/hyperlink" Target="https://huggingface.co/timdettmers/guanaco-65b" TargetMode="External"/><Relationship Id="rId6" Type="http://schemas.openxmlformats.org/officeDocument/2006/relationships/hyperlink" Target="https://twitter.com/Tim_Dettmers/status/1661379354507476994?lang=en" TargetMode="External"/><Relationship Id="rId7"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rxiv.org/abs/2305.14314" TargetMode="External"/><Relationship Id="rId4" Type="http://schemas.openxmlformats.org/officeDocument/2006/relationships/hyperlink" Target="https://huggingface.co/datasets/timdettmers/openassistant-guanaco" TargetMode="External"/><Relationship Id="rId5" Type="http://schemas.openxmlformats.org/officeDocument/2006/relationships/hyperlink" Target="https://huggingface.co/timdettmers/guanaco-65b" TargetMode="External"/><Relationship Id="rId6" Type="http://schemas.openxmlformats.org/officeDocument/2006/relationships/hyperlink" Target="https://twitter.com/Tim_Dettmers/status/1661379354507476994?lang=en" TargetMode="External"/><Relationship Id="rId7" Type="http://schemas.openxmlformats.org/officeDocument/2006/relationships/hyperlink" Target="https://github.com/hiyouga/LLaMA-Factory#hardware-requirement" TargetMode="External"/><Relationship Id="rId8"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rxiv.org/abs/2305.14314" TargetMode="External"/><Relationship Id="rId4" Type="http://schemas.openxmlformats.org/officeDocument/2006/relationships/hyperlink" Target="https://huggingface.co/datasets/timdettmers/openassistant-guanaco" TargetMode="External"/><Relationship Id="rId5" Type="http://schemas.openxmlformats.org/officeDocument/2006/relationships/hyperlink" Target="https://huggingface.co/timdettmers/guanaco-65b" TargetMode="External"/><Relationship Id="rId6" Type="http://schemas.openxmlformats.org/officeDocument/2006/relationships/hyperlink" Target="https://twitter.com/Tim_Dettmers/status/1661379354507476994?lang=en" TargetMode="External"/><Relationship Id="rId7"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huggingface.co/cognitivecomputations/WizardLM-7B-Uncensored" TargetMode="External"/><Relationship Id="rId4" Type="http://schemas.openxmlformats.org/officeDocument/2006/relationships/hyperlink" Target="https://huggingface.co/models?other=uncensored" TargetMode="External"/><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arxiv.org/abs/2304.12244" TargetMode="External"/><Relationship Id="rId4" Type="http://schemas.openxmlformats.org/officeDocument/2006/relationships/hyperlink" Target="https://huggingface.co/openbmb/UltraLM-13b" TargetMode="External"/><Relationship Id="rId5" Type="http://schemas.openxmlformats.org/officeDocument/2006/relationships/hyperlink" Target="https://huggingface.co/openchat/openchat" TargetMode="External"/><Relationship Id="rId6" Type="http://schemas.openxmlformats.org/officeDocument/2006/relationships/hyperlink" Target="https://huggingface.co/Xwin-LM/Xwin-LM-7B-V0.1" TargetMode="External"/><Relationship Id="rId7" Type="http://schemas.openxmlformats.org/officeDocument/2006/relationships/hyperlink" Target="https://huggingface.co/Xwin-LM/Xwin-LM-70B-V0.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arxiv.org/abs/2403.13787" TargetMode="Externa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twitter.com/srush_nlp/status/1729896568956895370" TargetMode="External"/><Relationship Id="rId4" Type="http://schemas.openxmlformats.org/officeDocument/2006/relationships/hyperlink" Target="https://www.interconnects.ai/p/the-dpo-debate" TargetMode="External"/><Relationship Id="rId5" Type="http://schemas.openxmlformats.org/officeDocument/2006/relationships/hyperlink" Target="https://www.youtube.com/watch?v=YJMCSVLRUNs" TargetMode="External"/><Relationship Id="rId6"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4.png"/><Relationship Id="rId4" Type="http://schemas.openxmlformats.org/officeDocument/2006/relationships/hyperlink" Target="https://arxiv.org/abs/2310.01377" TargetMode="External"/><Relationship Id="rId5" Type="http://schemas.openxmlformats.org/officeDocument/2006/relationships/hyperlink" Target="https://huggingface.co/HuggingFaceH4/zephyr-7b-beta"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huggingface.co/allenai/tulu-2-dpo-70b" TargetMode="Externa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huggingface.co/datasets/berkeley-nest/Nectar" TargetMode="External"/><Relationship Id="rId4" Type="http://schemas.openxmlformats.org/officeDocument/2006/relationships/hyperlink" Target="https://huggingface.co/nvidia/SteerLM-llama2-13B" TargetMode="External"/><Relationship Id="rId5" Type="http://schemas.openxmlformats.org/officeDocument/2006/relationships/hyperlink" Target="https://huggingface.co/berkeley-nest/Starling-LM-7B-alpha" TargetMode="External"/><Relationship Id="rId6"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3.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huggingface.co/NousResearch/Genstruct-7B" TargetMode="External"/><Relationship Id="rId4" Type="http://schemas.openxmlformats.org/officeDocument/2006/relationships/hyperlink" Target="https://huggingface.co/allenai/OLMo-7B-Instruct" TargetMode="External"/><Relationship Id="rId11" Type="http://schemas.openxmlformats.org/officeDocument/2006/relationships/hyperlink" Target="https://huggingface.co/ai21labs/Jamba-v0.1" TargetMode="External"/><Relationship Id="rId10" Type="http://schemas.openxmlformats.org/officeDocument/2006/relationships/hyperlink" Target="https://huggingface.co/Qwen/Qwen1.5-MoE-A2.7B" TargetMode="External"/><Relationship Id="rId9" Type="http://schemas.openxmlformats.org/officeDocument/2006/relationships/hyperlink" Target="https://huggingface.co/jetmoe/jetmoe-8b" TargetMode="External"/><Relationship Id="rId5" Type="http://schemas.openxmlformats.org/officeDocument/2006/relationships/hyperlink" Target="https://huggingface.co/databricks/dbrx-base" TargetMode="External"/><Relationship Id="rId6" Type="http://schemas.openxmlformats.org/officeDocument/2006/relationships/hyperlink" Target="https://huggingface.co/CohereForAI/c4ai-command-r-plus" TargetMode="External"/><Relationship Id="rId7" Type="http://schemas.openxmlformats.org/officeDocument/2006/relationships/hyperlink" Target="https://huggingface.co/microsoft/rho-math-1b-v0.1" TargetMode="External"/><Relationship Id="rId8" Type="http://schemas.openxmlformats.org/officeDocument/2006/relationships/hyperlink" Target="https://huggingface.co/CohereForAI/aya-101"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www.interconnects.ai/p/llama-3-and-scaling-open-llms" TargetMode="Externa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3.png"/><Relationship Id="rId4" Type="http://schemas.openxmlformats.org/officeDocument/2006/relationships/hyperlink" Target="https://twitter.com/maximelabonne/status/1779801605702836454"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arxiv.org/abs/2403.07691v2" TargetMode="External"/><Relationship Id="rId4" Type="http://schemas.openxmlformats.org/officeDocument/2006/relationships/hyperlink" Target="https://ericmitchell.ai/cdpo.pdf" TargetMode="External"/><Relationship Id="rId10" Type="http://schemas.openxmlformats.org/officeDocument/2006/relationships/hyperlink" Target="http://www.interconnects.ai" TargetMode="External"/><Relationship Id="rId9" Type="http://schemas.openxmlformats.org/officeDocument/2006/relationships/hyperlink" Target="https://arxiv.org/abs/2403.19270" TargetMode="External"/><Relationship Id="rId5" Type="http://schemas.openxmlformats.org/officeDocument/2006/relationships/hyperlink" Target="https://arxiv.org/abs/2402.05749" TargetMode="External"/><Relationship Id="rId6" Type="http://schemas.openxmlformats.org/officeDocument/2006/relationships/hyperlink" Target="https://arxiv.org/abs/2404.04656" TargetMode="External"/><Relationship Id="rId7" Type="http://schemas.openxmlformats.org/officeDocument/2006/relationships/hyperlink" Target="https://arxiv.org/abs/2402.01306" TargetMode="External"/><Relationship Id="rId8" Type="http://schemas.openxmlformats.org/officeDocument/2006/relationships/hyperlink" Target="https://arxiv.org/abs/2404.03715"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huggingface.co/allenai" TargetMode="External"/><Relationship Id="rId4" Type="http://schemas.openxmlformats.org/officeDocument/2006/relationships/hyperlink" Target="https://huggingface.co/HuggingFaceH4" TargetMode="External"/><Relationship Id="rId11" Type="http://schemas.openxmlformats.org/officeDocument/2006/relationships/hyperlink" Target="http://jondurbin" TargetMode="External"/><Relationship Id="rId10" Type="http://schemas.openxmlformats.org/officeDocument/2006/relationships/hyperlink" Target="https://huggingface.co/mlabonne" TargetMode="External"/><Relationship Id="rId12" Type="http://schemas.openxmlformats.org/officeDocument/2006/relationships/hyperlink" Target="http://www.interconnects.ai" TargetMode="External"/><Relationship Id="rId9" Type="http://schemas.openxmlformats.org/officeDocument/2006/relationships/hyperlink" Target="http://argilla" TargetMode="External"/><Relationship Id="rId5" Type="http://schemas.openxmlformats.org/officeDocument/2006/relationships/hyperlink" Target="https://huggingface.co/berkeley-nest" TargetMode="External"/><Relationship Id="rId6" Type="http://schemas.openxmlformats.org/officeDocument/2006/relationships/hyperlink" Target="https://huggingface.co/Nexusflow" TargetMode="External"/><Relationship Id="rId7" Type="http://schemas.openxmlformats.org/officeDocument/2006/relationships/hyperlink" Target="https://huggingface.co/NousResearch" TargetMode="External"/><Relationship Id="rId8" Type="http://schemas.openxmlformats.org/officeDocument/2006/relationships/hyperlink" Target="https://huggingface.co/openbm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58450"/>
            <a:ext cx="8520600" cy="1171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lang="en" sz="3380"/>
              <a:t>Aligning open language models</a:t>
            </a:r>
            <a:endParaRPr sz="3380"/>
          </a:p>
          <a:p>
            <a:pPr indent="0" lvl="0" marL="0" rtl="0" algn="ctr">
              <a:lnSpc>
                <a:spcPct val="115000"/>
              </a:lnSpc>
              <a:spcBef>
                <a:spcPts val="0"/>
              </a:spcBef>
              <a:spcAft>
                <a:spcPts val="0"/>
              </a:spcAft>
              <a:buSzPts val="990"/>
              <a:buNone/>
            </a:pPr>
            <a:r>
              <a:rPr lang="en" sz="1879"/>
              <a:t>Nathan Lambert || Allen Institute for AI || @natolambert</a:t>
            </a:r>
            <a:endParaRPr sz="1879"/>
          </a:p>
          <a:p>
            <a:pPr indent="0" lvl="0" marL="0" rtl="0" algn="ctr">
              <a:lnSpc>
                <a:spcPct val="115000"/>
              </a:lnSpc>
              <a:spcBef>
                <a:spcPts val="0"/>
              </a:spcBef>
              <a:spcAft>
                <a:spcPts val="0"/>
              </a:spcAft>
              <a:buSzPts val="990"/>
              <a:buNone/>
            </a:pPr>
            <a:r>
              <a:rPr lang="en" sz="1580"/>
              <a:t>Stanford CS25: Transformers United V4</a:t>
            </a:r>
            <a:endParaRPr sz="158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2402093"/>
            <a:ext cx="9144003" cy="2741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311700" y="1152475"/>
            <a:ext cx="46911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Light"/>
                <a:ea typeface="Helvetica Neue Light"/>
                <a:cs typeface="Helvetica Neue Light"/>
                <a:sym typeface="Helvetica Neue Light"/>
              </a:rPr>
              <a:t>2018: GPT-1, ELMo and BERT released</a:t>
            </a:r>
            <a:endParaRPr sz="1800">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2019: GPT-2 and scaling laws</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2020: GPT-3 surprising capabilities</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2021: </a:t>
            </a:r>
            <a:r>
              <a:rPr b="1" lang="en" sz="1800">
                <a:solidFill>
                  <a:schemeClr val="dk2"/>
                </a:solidFill>
                <a:latin typeface="Helvetica Neue"/>
                <a:ea typeface="Helvetica Neue"/>
                <a:cs typeface="Helvetica Neue"/>
                <a:sym typeface="Helvetica Neue"/>
              </a:rPr>
              <a:t>S</a:t>
            </a:r>
            <a:r>
              <a:rPr b="1" i="0" lang="en" sz="1800" u="none" cap="none" strike="noStrike">
                <a:solidFill>
                  <a:schemeClr val="dk2"/>
                </a:solidFill>
                <a:latin typeface="Helvetica Neue"/>
                <a:ea typeface="Helvetica Neue"/>
                <a:cs typeface="Helvetica Neue"/>
                <a:sym typeface="Helvetica Neue"/>
              </a:rPr>
              <a:t>tochastic parrots</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138" name="Google Shape;138;p22"/>
          <p:cNvPicPr preferRelativeResize="0"/>
          <p:nvPr/>
        </p:nvPicPr>
        <p:blipFill rotWithShape="1">
          <a:blip r:embed="rId3">
            <a:alphaModFix/>
          </a:blip>
          <a:srcRect b="0" l="0" r="0" t="0"/>
          <a:stretch/>
        </p:blipFill>
        <p:spPr>
          <a:xfrm>
            <a:off x="4728075" y="675275"/>
            <a:ext cx="4109703" cy="3349280"/>
          </a:xfrm>
          <a:prstGeom prst="rect">
            <a:avLst/>
          </a:prstGeom>
          <a:noFill/>
          <a:ln>
            <a:noFill/>
          </a:ln>
        </p:spPr>
      </p:pic>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pic>
        <p:nvPicPr>
          <p:cNvPr id="140" name="Google Shape;140;p22"/>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141" name="Google Shape;141;p2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311700" y="1152475"/>
            <a:ext cx="82473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Light"/>
                <a:ea typeface="Helvetica Neue Light"/>
                <a:cs typeface="Helvetica Neue Light"/>
                <a:sym typeface="Helvetica Neue Light"/>
              </a:rPr>
              <a:t>2018: GPT-1, ELMo and BERT released</a:t>
            </a:r>
            <a:endParaRPr sz="1800">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2019: GPT-2 and scaling laws</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2020: GPT-3 surprising capabilities</a:t>
            </a:r>
            <a:endParaRPr b="0" i="0" sz="1800" u="none" cap="none" strike="noStrike">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a:ea typeface="Helvetica Neue"/>
                <a:cs typeface="Helvetica Neue"/>
                <a:sym typeface="Helvetica Neue"/>
              </a:rPr>
              <a:t>2021: Stochastic parrots</a:t>
            </a:r>
            <a:endParaRPr sz="1800">
              <a:solidFill>
                <a:schemeClr val="dk2"/>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a:ea typeface="Helvetica Neue"/>
                <a:cs typeface="Helvetica Neue"/>
                <a:sym typeface="Helvetica Neue"/>
              </a:rPr>
              <a:t>2022: </a:t>
            </a:r>
            <a:r>
              <a:rPr b="1" lang="en" sz="1800">
                <a:solidFill>
                  <a:schemeClr val="dk2"/>
                </a:solidFill>
                <a:latin typeface="Helvetica Neue"/>
                <a:ea typeface="Helvetica Neue"/>
                <a:cs typeface="Helvetica Neue"/>
                <a:sym typeface="Helvetica Neue"/>
              </a:rPr>
              <a:t>ChatGPT</a:t>
            </a:r>
            <a:endParaRPr sz="1800">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pic>
        <p:nvPicPr>
          <p:cNvPr id="148" name="Google Shape;148;p23"/>
          <p:cNvPicPr preferRelativeResize="0"/>
          <p:nvPr/>
        </p:nvPicPr>
        <p:blipFill rotWithShape="1">
          <a:blip r:embed="rId3">
            <a:alphaModFix/>
          </a:blip>
          <a:srcRect b="0" l="0" r="0" t="0"/>
          <a:stretch/>
        </p:blipFill>
        <p:spPr>
          <a:xfrm>
            <a:off x="1664324" y="1676550"/>
            <a:ext cx="345978" cy="335178"/>
          </a:xfrm>
          <a:prstGeom prst="rect">
            <a:avLst/>
          </a:prstGeom>
          <a:noFill/>
          <a:ln>
            <a:noFill/>
          </a:ln>
        </p:spPr>
      </p:pic>
      <p:pic>
        <p:nvPicPr>
          <p:cNvPr id="149" name="Google Shape;149;p23"/>
          <p:cNvPicPr preferRelativeResize="0"/>
          <p:nvPr/>
        </p:nvPicPr>
        <p:blipFill>
          <a:blip r:embed="rId4">
            <a:alphaModFix/>
          </a:blip>
          <a:stretch>
            <a:fillRect/>
          </a:stretch>
        </p:blipFill>
        <p:spPr>
          <a:xfrm>
            <a:off x="7021475" y="3288875"/>
            <a:ext cx="984175" cy="984175"/>
          </a:xfrm>
          <a:prstGeom prst="rect">
            <a:avLst/>
          </a:prstGeom>
          <a:noFill/>
          <a:ln>
            <a:noFill/>
          </a:ln>
        </p:spPr>
      </p:pic>
      <p:sp>
        <p:nvSpPr>
          <p:cNvPr id="150" name="Google Shape;150;p2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ChatGPT exist without RLHF?</a:t>
            </a:r>
            <a:endParaRPr/>
          </a:p>
        </p:txBody>
      </p:sp>
      <p:sp>
        <p:nvSpPr>
          <p:cNvPr id="156" name="Google Shape;15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RLHF seems to be necessary, but not sufficient</a:t>
            </a:r>
            <a:endParaRPr/>
          </a:p>
        </p:txBody>
      </p:sp>
      <p:sp>
        <p:nvSpPr>
          <p:cNvPr id="157" name="Google Shape;157;p2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00" lIns="91400" spcFirstLastPara="1" rIns="91400" wrap="square" tIns="91400">
            <a:normAutofit fontScale="90000"/>
          </a:bodyPr>
          <a:lstStyle/>
          <a:p>
            <a:pPr indent="0" lvl="0" marL="0" rtl="0" algn="l">
              <a:spcBef>
                <a:spcPts val="0"/>
              </a:spcBef>
              <a:spcAft>
                <a:spcPts val="0"/>
              </a:spcAft>
              <a:buClr>
                <a:schemeClr val="dk1"/>
              </a:buClr>
              <a:buSzPct val="100000"/>
              <a:buFont typeface="Arial"/>
              <a:buNone/>
            </a:pPr>
            <a:r>
              <a:rPr lang="en" sz="2700"/>
              <a:t>RLHF is relied upon elsewhere</a:t>
            </a:r>
            <a:endParaRPr/>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RLHF is a key factor in many popular models, both on and off the record, including ChatGPT, Bard/Gemini, Claude, Llama 2, and more</a:t>
            </a:r>
            <a:endParaRPr/>
          </a:p>
        </p:txBody>
      </p:sp>
      <p:sp>
        <p:nvSpPr>
          <p:cNvPr id="164" name="Google Shape;164;p2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p:nvPr/>
        </p:nvSpPr>
        <p:spPr>
          <a:xfrm>
            <a:off x="311702" y="1951275"/>
            <a:ext cx="3969000" cy="2534100"/>
          </a:xfrm>
          <a:prstGeom prst="rect">
            <a:avLst/>
          </a:prstGeom>
          <a:solidFill>
            <a:srgbClr val="F6F6F6"/>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170" name="Google Shape;170;p26"/>
          <p:cNvSpPr txBox="1"/>
          <p:nvPr>
            <p:ph type="title"/>
          </p:nvPr>
        </p:nvSpPr>
        <p:spPr>
          <a:xfrm>
            <a:off x="311700" y="445025"/>
            <a:ext cx="8520600" cy="572700"/>
          </a:xfrm>
          <a:prstGeom prst="rect">
            <a:avLst/>
          </a:prstGeom>
          <a:noFill/>
          <a:ln>
            <a:noFill/>
          </a:ln>
        </p:spPr>
        <p:txBody>
          <a:bodyPr anchorCtr="0" anchor="t" bIns="91400" lIns="91400" spcFirstLastPara="1" rIns="91400" wrap="square" tIns="91400">
            <a:normAutofit fontScale="90000"/>
          </a:bodyPr>
          <a:lstStyle/>
          <a:p>
            <a:pPr indent="0" lvl="0" marL="0" rtl="0" algn="l">
              <a:spcBef>
                <a:spcPts val="0"/>
              </a:spcBef>
              <a:spcAft>
                <a:spcPts val="0"/>
              </a:spcAft>
              <a:buClr>
                <a:schemeClr val="dk1"/>
              </a:buClr>
              <a:buSzPct val="100000"/>
              <a:buFont typeface="Arial"/>
              <a:buNone/>
            </a:pPr>
            <a:r>
              <a:rPr lang="en" sz="2700"/>
              <a:t>RLHF is relied upon elsewhere</a:t>
            </a:r>
            <a:endParaRPr/>
          </a:p>
        </p:txBody>
      </p:sp>
      <p:sp>
        <p:nvSpPr>
          <p:cNvPr id="171" name="Google Shape;171;p26"/>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RLHF is a key factor in many popular models, both on and off the record, including ChatGPT, Bard/Gemini, Claude, Llama 2, and more</a:t>
            </a:r>
            <a:endParaRPr/>
          </a:p>
        </p:txBody>
      </p:sp>
      <p:pic>
        <p:nvPicPr>
          <p:cNvPr descr="Screenshot 2023-08-23 at 3.33.55 PM.png" id="172" name="Google Shape;172;p26"/>
          <p:cNvPicPr preferRelativeResize="0"/>
          <p:nvPr/>
        </p:nvPicPr>
        <p:blipFill rotWithShape="1">
          <a:blip r:embed="rId3">
            <a:alphaModFix/>
          </a:blip>
          <a:srcRect b="0" l="0" r="0" t="0"/>
          <a:stretch/>
        </p:blipFill>
        <p:spPr>
          <a:xfrm>
            <a:off x="401900" y="2063894"/>
            <a:ext cx="3770445" cy="2181249"/>
          </a:xfrm>
          <a:prstGeom prst="rect">
            <a:avLst/>
          </a:prstGeom>
          <a:noFill/>
          <a:ln>
            <a:noFill/>
          </a:ln>
        </p:spPr>
      </p:pic>
      <p:sp>
        <p:nvSpPr>
          <p:cNvPr id="173" name="Google Shape;173;p26"/>
          <p:cNvSpPr txBox="1"/>
          <p:nvPr/>
        </p:nvSpPr>
        <p:spPr>
          <a:xfrm>
            <a:off x="685398" y="4271942"/>
            <a:ext cx="33306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Bai, Y. et al. “Constitutional AI: Harmlessness from AI Feedback.” 2023. </a:t>
            </a:r>
            <a:endParaRPr sz="1400"/>
          </a:p>
        </p:txBody>
      </p:sp>
      <p:sp>
        <p:nvSpPr>
          <p:cNvPr id="174" name="Google Shape;174;p26"/>
          <p:cNvSpPr txBox="1"/>
          <p:nvPr/>
        </p:nvSpPr>
        <p:spPr>
          <a:xfrm>
            <a:off x="866500" y="4487350"/>
            <a:ext cx="2903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rPr>
              <a:t>Anthropic’s Claude</a:t>
            </a:r>
            <a:endParaRPr sz="1700">
              <a:solidFill>
                <a:schemeClr val="dk2"/>
              </a:solidFill>
            </a:endParaRPr>
          </a:p>
        </p:txBody>
      </p:sp>
      <p:sp>
        <p:nvSpPr>
          <p:cNvPr id="175" name="Google Shape;175;p2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p:nvPr/>
        </p:nvSpPr>
        <p:spPr>
          <a:xfrm>
            <a:off x="311702" y="1951275"/>
            <a:ext cx="3969000" cy="2534100"/>
          </a:xfrm>
          <a:prstGeom prst="rect">
            <a:avLst/>
          </a:prstGeom>
          <a:solidFill>
            <a:srgbClr val="F6F6F6"/>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181" name="Google Shape;181;p27"/>
          <p:cNvSpPr txBox="1"/>
          <p:nvPr>
            <p:ph type="title"/>
          </p:nvPr>
        </p:nvSpPr>
        <p:spPr>
          <a:xfrm>
            <a:off x="311700" y="445025"/>
            <a:ext cx="8520600" cy="572700"/>
          </a:xfrm>
          <a:prstGeom prst="rect">
            <a:avLst/>
          </a:prstGeom>
          <a:noFill/>
          <a:ln>
            <a:noFill/>
          </a:ln>
        </p:spPr>
        <p:txBody>
          <a:bodyPr anchorCtr="0" anchor="t" bIns="91400" lIns="91400" spcFirstLastPara="1" rIns="91400" wrap="square" tIns="91400">
            <a:normAutofit fontScale="90000"/>
          </a:bodyPr>
          <a:lstStyle/>
          <a:p>
            <a:pPr indent="0" lvl="0" marL="0" rtl="0" algn="l">
              <a:spcBef>
                <a:spcPts val="0"/>
              </a:spcBef>
              <a:spcAft>
                <a:spcPts val="0"/>
              </a:spcAft>
              <a:buClr>
                <a:schemeClr val="dk1"/>
              </a:buClr>
              <a:buSzPct val="100000"/>
              <a:buFont typeface="Arial"/>
              <a:buNone/>
            </a:pPr>
            <a:r>
              <a:rPr lang="en" sz="2700"/>
              <a:t>RLHF is relied upon elsewhere</a:t>
            </a:r>
            <a:endParaRPr/>
          </a:p>
        </p:txBody>
      </p:sp>
      <p:sp>
        <p:nvSpPr>
          <p:cNvPr id="182" name="Google Shape;182;p27"/>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rmAutofit/>
          </a:bodyPr>
          <a:lstStyle/>
          <a:p>
            <a:pPr indent="0" lvl="0" marL="0" marR="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RLHF is a key factor in many popular models, both on and off the record, including ChatGPT, Bard/Gemini, Claude, Llama 2, and more</a:t>
            </a:r>
            <a:endParaRPr/>
          </a:p>
        </p:txBody>
      </p:sp>
      <p:sp>
        <p:nvSpPr>
          <p:cNvPr id="183" name="Google Shape;183;p27"/>
          <p:cNvSpPr txBox="1"/>
          <p:nvPr/>
        </p:nvSpPr>
        <p:spPr>
          <a:xfrm>
            <a:off x="4849571" y="1930859"/>
            <a:ext cx="3770700" cy="2524200"/>
          </a:xfrm>
          <a:prstGeom prst="rect">
            <a:avLst/>
          </a:prstGeom>
          <a:solidFill>
            <a:srgbClr val="DDDDDD">
              <a:alpha val="25880"/>
            </a:srgbClr>
          </a:solidFill>
          <a:ln cap="flat" cmpd="sng" w="9525">
            <a:solidFill>
              <a:srgbClr val="000000"/>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000000"/>
                </a:solidFill>
                <a:latin typeface="Arial"/>
                <a:ea typeface="Arial"/>
                <a:cs typeface="Arial"/>
                <a:sym typeface="Arial"/>
              </a:rPr>
              <a:t>“Meanwhile reinforcement learning, known for its instability, seemed a somewhat shadowy field for those in the NLP research community. However, reinforcement learning proved highly effective, particularly given its cost and time effectiveness.”</a:t>
            </a:r>
            <a:endParaRPr sz="1400"/>
          </a:p>
          <a:p>
            <a:pPr indent="0" lvl="0" marL="0" marR="0" rtl="0" algn="l">
              <a:lnSpc>
                <a:spcPct val="100000"/>
              </a:lnSpc>
              <a:spcBef>
                <a:spcPts val="0"/>
              </a:spcBef>
              <a:spcAft>
                <a:spcPts val="0"/>
              </a:spcAft>
              <a:buClr>
                <a:srgbClr val="000000"/>
              </a:buClr>
              <a:buSzPts val="1600"/>
              <a:buFont typeface="Arial"/>
              <a:buNone/>
            </a:pPr>
            <a:r>
              <a:t/>
            </a:r>
            <a:endParaRPr i="1" sz="2200"/>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 Touvron, H. et al. “ Llama 2: Open Foundation and Fine-Tuned Chat Models.” 2023</a:t>
            </a:r>
            <a:endParaRPr sz="1400"/>
          </a:p>
        </p:txBody>
      </p:sp>
      <p:pic>
        <p:nvPicPr>
          <p:cNvPr descr="Screenshot 2023-08-23 at 3.33.55 PM.png" id="184" name="Google Shape;184;p27"/>
          <p:cNvPicPr preferRelativeResize="0"/>
          <p:nvPr/>
        </p:nvPicPr>
        <p:blipFill rotWithShape="1">
          <a:blip r:embed="rId3">
            <a:alphaModFix/>
          </a:blip>
          <a:srcRect b="0" l="0" r="0" t="0"/>
          <a:stretch/>
        </p:blipFill>
        <p:spPr>
          <a:xfrm>
            <a:off x="401900" y="2063894"/>
            <a:ext cx="3770445" cy="2181249"/>
          </a:xfrm>
          <a:prstGeom prst="rect">
            <a:avLst/>
          </a:prstGeom>
          <a:noFill/>
          <a:ln>
            <a:noFill/>
          </a:ln>
        </p:spPr>
      </p:pic>
      <p:sp>
        <p:nvSpPr>
          <p:cNvPr id="185" name="Google Shape;185;p27"/>
          <p:cNvSpPr txBox="1"/>
          <p:nvPr/>
        </p:nvSpPr>
        <p:spPr>
          <a:xfrm>
            <a:off x="685398" y="4271942"/>
            <a:ext cx="33306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Bai, Y. et al. “Constitutional AI: Harmlessness from AI Feedback.” 2023. </a:t>
            </a:r>
            <a:endParaRPr sz="1400"/>
          </a:p>
        </p:txBody>
      </p:sp>
      <p:sp>
        <p:nvSpPr>
          <p:cNvPr id="186" name="Google Shape;186;p27"/>
          <p:cNvSpPr txBox="1"/>
          <p:nvPr/>
        </p:nvSpPr>
        <p:spPr>
          <a:xfrm>
            <a:off x="866500" y="4487350"/>
            <a:ext cx="2903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rPr>
              <a:t>Anthropic’s Claude</a:t>
            </a:r>
            <a:endParaRPr sz="1700">
              <a:solidFill>
                <a:schemeClr val="dk2"/>
              </a:solidFill>
            </a:endParaRPr>
          </a:p>
        </p:txBody>
      </p:sp>
      <p:sp>
        <p:nvSpPr>
          <p:cNvPr id="187" name="Google Shape;187;p27"/>
          <p:cNvSpPr txBox="1"/>
          <p:nvPr/>
        </p:nvSpPr>
        <p:spPr>
          <a:xfrm>
            <a:off x="5253175" y="4455050"/>
            <a:ext cx="2903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rPr>
              <a:t>Meta’s Llama 2</a:t>
            </a:r>
            <a:endParaRPr sz="1700">
              <a:solidFill>
                <a:schemeClr val="dk2"/>
              </a:solidFill>
            </a:endParaRPr>
          </a:p>
        </p:txBody>
      </p:sp>
      <p:sp>
        <p:nvSpPr>
          <p:cNvPr id="188" name="Google Shape;188;p2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This lecture’s atlas</a:t>
            </a:r>
            <a:endParaRPr/>
          </a:p>
          <a:p>
            <a:pPr indent="0" lvl="0" marL="0" rtl="0" algn="l">
              <a:spcBef>
                <a:spcPts val="0"/>
              </a:spcBef>
              <a:spcAft>
                <a:spcPts val="0"/>
              </a:spcAft>
              <a:buClr>
                <a:schemeClr val="dk1"/>
              </a:buClr>
              <a:buSzPct val="39285"/>
              <a:buFont typeface="Arial"/>
              <a:buNone/>
            </a:pPr>
            <a:r>
              <a:rPr lang="en"/>
              <a:t>Follow along at </a:t>
            </a:r>
            <a:r>
              <a:rPr lang="en">
                <a:solidFill>
                  <a:schemeClr val="accent1"/>
                </a:solidFill>
              </a:rPr>
              <a:t>hf.co/collections/natolambert</a:t>
            </a:r>
            <a:endParaRPr>
              <a:solidFill>
                <a:schemeClr val="accent1"/>
              </a:solidFill>
            </a:endParaRPr>
          </a:p>
          <a:p>
            <a:pPr indent="0" lvl="0" marL="0" rtl="0" algn="l">
              <a:spcBef>
                <a:spcPts val="0"/>
              </a:spcBef>
              <a:spcAft>
                <a:spcPts val="0"/>
              </a:spcAft>
              <a:buNone/>
            </a:pPr>
            <a:r>
              <a:t/>
            </a:r>
            <a:endParaRPr/>
          </a:p>
        </p:txBody>
      </p:sp>
      <p:sp>
        <p:nvSpPr>
          <p:cNvPr id="194" name="Google Shape;19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8"/>
          <p:cNvPicPr preferRelativeResize="0"/>
          <p:nvPr/>
        </p:nvPicPr>
        <p:blipFill>
          <a:blip r:embed="rId3">
            <a:alphaModFix/>
          </a:blip>
          <a:stretch>
            <a:fillRect/>
          </a:stretch>
        </p:blipFill>
        <p:spPr>
          <a:xfrm>
            <a:off x="0" y="2402093"/>
            <a:ext cx="9144003" cy="2741415"/>
          </a:xfrm>
          <a:prstGeom prst="rect">
            <a:avLst/>
          </a:prstGeom>
          <a:noFill/>
          <a:ln>
            <a:noFill/>
          </a:ln>
        </p:spPr>
      </p:pic>
      <p:pic>
        <p:nvPicPr>
          <p:cNvPr id="196" name="Google Shape;196;p28"/>
          <p:cNvPicPr preferRelativeResize="0"/>
          <p:nvPr/>
        </p:nvPicPr>
        <p:blipFill>
          <a:blip r:embed="rId4">
            <a:alphaModFix/>
          </a:blip>
          <a:stretch>
            <a:fillRect/>
          </a:stretch>
        </p:blipFill>
        <p:spPr>
          <a:xfrm>
            <a:off x="7890401" y="92275"/>
            <a:ext cx="1152476" cy="1152476"/>
          </a:xfrm>
          <a:prstGeom prst="rect">
            <a:avLst/>
          </a:prstGeom>
          <a:noFill/>
          <a:ln>
            <a:noFill/>
          </a:ln>
        </p:spPr>
      </p:pic>
      <p:sp>
        <p:nvSpPr>
          <p:cNvPr id="197" name="Google Shape;197;p28"/>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198" name="Google Shape;198;p2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a:t>
            </a:r>
            <a:r>
              <a:rPr lang="en"/>
              <a:t>lecture’s</a:t>
            </a:r>
            <a:r>
              <a:rPr lang="en"/>
              <a:t> atlas</a:t>
            </a:r>
            <a:endParaRPr/>
          </a:p>
          <a:p>
            <a:pPr indent="0" lvl="0" marL="0" rtl="0" algn="l">
              <a:spcBef>
                <a:spcPts val="0"/>
              </a:spcBef>
              <a:spcAft>
                <a:spcPts val="0"/>
              </a:spcAft>
              <a:buNone/>
            </a:pPr>
            <a:r>
              <a:rPr lang="en"/>
              <a:t>Follow along at </a:t>
            </a:r>
            <a:r>
              <a:rPr lang="en">
                <a:solidFill>
                  <a:schemeClr val="accent1"/>
                </a:solidFill>
              </a:rPr>
              <a:t>hf.co/collections/natolambert</a:t>
            </a:r>
            <a:endParaRPr>
              <a:solidFill>
                <a:schemeClr val="accent1"/>
              </a:solidFill>
            </a:endParaRPr>
          </a:p>
        </p:txBody>
      </p:sp>
      <p:sp>
        <p:nvSpPr>
          <p:cNvPr id="204" name="Google Shape;204;p29"/>
          <p:cNvSpPr txBox="1"/>
          <p:nvPr>
            <p:ph idx="1" type="body"/>
          </p:nvPr>
        </p:nvSpPr>
        <p:spPr>
          <a:xfrm>
            <a:off x="311700" y="1442875"/>
            <a:ext cx="8520600" cy="312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Not covering </a:t>
            </a:r>
            <a:r>
              <a:rPr i="1" lang="en"/>
              <a:t>every</a:t>
            </a:r>
            <a:r>
              <a:rPr lang="en"/>
              <a:t> model since ChatGPT</a:t>
            </a:r>
            <a:endParaRPr/>
          </a:p>
          <a:p>
            <a:pPr indent="-342900" lvl="0" marL="457200" rtl="0" algn="l">
              <a:spcBef>
                <a:spcPts val="0"/>
              </a:spcBef>
              <a:spcAft>
                <a:spcPts val="0"/>
              </a:spcAft>
              <a:buSzPts val="1800"/>
              <a:buChar char="●"/>
            </a:pPr>
            <a:r>
              <a:rPr lang="en"/>
              <a:t>Building </a:t>
            </a:r>
            <a:r>
              <a:rPr i="1" lang="en"/>
              <a:t>substantially</a:t>
            </a:r>
            <a:r>
              <a:rPr lang="en"/>
              <a:t> on other developments pre ChatGPT</a:t>
            </a:r>
            <a:endParaRPr/>
          </a:p>
        </p:txBody>
      </p:sp>
      <p:pic>
        <p:nvPicPr>
          <p:cNvPr id="205" name="Google Shape;205;p29"/>
          <p:cNvPicPr preferRelativeResize="0"/>
          <p:nvPr/>
        </p:nvPicPr>
        <p:blipFill>
          <a:blip r:embed="rId3">
            <a:alphaModFix/>
          </a:blip>
          <a:stretch>
            <a:fillRect/>
          </a:stretch>
        </p:blipFill>
        <p:spPr>
          <a:xfrm>
            <a:off x="0" y="2402093"/>
            <a:ext cx="9144003" cy="2741415"/>
          </a:xfrm>
          <a:prstGeom prst="rect">
            <a:avLst/>
          </a:prstGeom>
          <a:noFill/>
          <a:ln>
            <a:noFill/>
          </a:ln>
        </p:spPr>
      </p:pic>
      <p:pic>
        <p:nvPicPr>
          <p:cNvPr id="206" name="Google Shape;206;p29"/>
          <p:cNvPicPr preferRelativeResize="0"/>
          <p:nvPr/>
        </p:nvPicPr>
        <p:blipFill>
          <a:blip r:embed="rId4">
            <a:alphaModFix/>
          </a:blip>
          <a:stretch>
            <a:fillRect/>
          </a:stretch>
        </p:blipFill>
        <p:spPr>
          <a:xfrm>
            <a:off x="7890401" y="92275"/>
            <a:ext cx="1152476" cy="1152476"/>
          </a:xfrm>
          <a:prstGeom prst="rect">
            <a:avLst/>
          </a:prstGeom>
          <a:noFill/>
          <a:ln>
            <a:noFill/>
          </a:ln>
        </p:spPr>
      </p:pic>
      <p:sp>
        <p:nvSpPr>
          <p:cNvPr id="207" name="Google Shape;207;p29"/>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208" name="Google Shape;208;p2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209" name="Google Shape;209;p29"/>
          <p:cNvPicPr preferRelativeResize="0"/>
          <p:nvPr/>
        </p:nvPicPr>
        <p:blipFill>
          <a:blip r:embed="rId5">
            <a:alphaModFix/>
          </a:blip>
          <a:stretch>
            <a:fillRect/>
          </a:stretch>
        </p:blipFill>
        <p:spPr>
          <a:xfrm>
            <a:off x="2097975" y="4419525"/>
            <a:ext cx="347900" cy="34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blip>
          <a:stretch>
            <a:fillRect/>
          </a:stretch>
        </p:blipFill>
        <p:spPr>
          <a:xfrm>
            <a:off x="2097975" y="4419525"/>
            <a:ext cx="347900" cy="347900"/>
          </a:xfrm>
          <a:prstGeom prst="rect">
            <a:avLst/>
          </a:prstGeom>
          <a:noFill/>
          <a:ln>
            <a:noFill/>
          </a:ln>
        </p:spPr>
      </p:pic>
      <p:pic>
        <p:nvPicPr>
          <p:cNvPr id="215" name="Google Shape;215;p30"/>
          <p:cNvPicPr preferRelativeResize="0"/>
          <p:nvPr/>
        </p:nvPicPr>
        <p:blipFill>
          <a:blip r:embed="rId4">
            <a:alphaModFix/>
          </a:blip>
          <a:stretch>
            <a:fillRect/>
          </a:stretch>
        </p:blipFill>
        <p:spPr>
          <a:xfrm>
            <a:off x="0" y="2402062"/>
            <a:ext cx="9143997" cy="2741438"/>
          </a:xfrm>
          <a:prstGeom prst="rect">
            <a:avLst/>
          </a:prstGeom>
          <a:noFill/>
          <a:ln>
            <a:noFill/>
          </a:ln>
        </p:spPr>
      </p:pic>
      <p:sp>
        <p:nvSpPr>
          <p:cNvPr id="216" name="Google Shape;216;p30"/>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Aligning open language models: </a:t>
            </a:r>
            <a:r>
              <a:rPr lang="en"/>
              <a:t>Chapters</a:t>
            </a:r>
            <a:endParaRPr/>
          </a:p>
        </p:txBody>
      </p:sp>
      <p:cxnSp>
        <p:nvCxnSpPr>
          <p:cNvPr id="218" name="Google Shape;218;p30"/>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219" name="Google Shape;219;p30"/>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pic>
        <p:nvPicPr>
          <p:cNvPr id="220" name="Google Shape;220;p30"/>
          <p:cNvPicPr preferRelativeResize="0"/>
          <p:nvPr/>
        </p:nvPicPr>
        <p:blipFill>
          <a:blip r:embed="rId5">
            <a:alphaModFix/>
          </a:blip>
          <a:stretch>
            <a:fillRect/>
          </a:stretch>
        </p:blipFill>
        <p:spPr>
          <a:xfrm>
            <a:off x="7890401" y="92275"/>
            <a:ext cx="1152476" cy="1152476"/>
          </a:xfrm>
          <a:prstGeom prst="rect">
            <a:avLst/>
          </a:prstGeom>
          <a:noFill/>
          <a:ln>
            <a:noFill/>
          </a:ln>
        </p:spPr>
      </p:pic>
      <p:sp>
        <p:nvSpPr>
          <p:cNvPr id="221" name="Google Shape;221;p30"/>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222" name="Google Shape;22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3" name="Google Shape;223;p30"/>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229" name="Google Shape;229;p31"/>
          <p:cNvSpPr txBox="1"/>
          <p:nvPr/>
        </p:nvSpPr>
        <p:spPr>
          <a:xfrm>
            <a:off x="1391000" y="1255125"/>
            <a:ext cx="15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1: instruction tuning blooms</a:t>
            </a:r>
            <a:endParaRPr sz="1600">
              <a:solidFill>
                <a:schemeClr val="dk2"/>
              </a:solidFill>
            </a:endParaRPr>
          </a:p>
        </p:txBody>
      </p:sp>
      <p:sp>
        <p:nvSpPr>
          <p:cNvPr id="230" name="Google Shape;23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Aligning open language models: Chapters</a:t>
            </a:r>
            <a:endParaRPr/>
          </a:p>
          <a:p>
            <a:pPr indent="0" lvl="0" marL="0" rtl="0" algn="l">
              <a:spcBef>
                <a:spcPts val="0"/>
              </a:spcBef>
              <a:spcAft>
                <a:spcPts val="0"/>
              </a:spcAft>
              <a:buNone/>
            </a:pPr>
            <a:r>
              <a:t/>
            </a:r>
            <a:endParaRPr/>
          </a:p>
        </p:txBody>
      </p:sp>
      <p:sp>
        <p:nvSpPr>
          <p:cNvPr id="231" name="Google Shape;231;p3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cxnSp>
        <p:nvCxnSpPr>
          <p:cNvPr id="232" name="Google Shape;232;p31"/>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233" name="Google Shape;233;p31"/>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cxnSp>
        <p:nvCxnSpPr>
          <p:cNvPr id="234" name="Google Shape;234;p31"/>
          <p:cNvCxnSpPr/>
          <p:nvPr/>
        </p:nvCxnSpPr>
        <p:spPr>
          <a:xfrm>
            <a:off x="2973225" y="1932225"/>
            <a:ext cx="2149500" cy="0"/>
          </a:xfrm>
          <a:prstGeom prst="straightConnector1">
            <a:avLst/>
          </a:prstGeom>
          <a:noFill/>
          <a:ln cap="flat" cmpd="sng" w="38100">
            <a:solidFill>
              <a:schemeClr val="dk2"/>
            </a:solidFill>
            <a:prstDash val="solid"/>
            <a:round/>
            <a:headEnd len="med" w="med" type="none"/>
            <a:tailEnd len="med" w="med" type="none"/>
          </a:ln>
        </p:spPr>
      </p:cxnSp>
      <p:pic>
        <p:nvPicPr>
          <p:cNvPr id="235" name="Google Shape;235;p31"/>
          <p:cNvPicPr preferRelativeResize="0"/>
          <p:nvPr/>
        </p:nvPicPr>
        <p:blipFill>
          <a:blip r:embed="rId3">
            <a:alphaModFix/>
          </a:blip>
          <a:stretch>
            <a:fillRect/>
          </a:stretch>
        </p:blipFill>
        <p:spPr>
          <a:xfrm>
            <a:off x="1702" y="2402069"/>
            <a:ext cx="9144003" cy="2741432"/>
          </a:xfrm>
          <a:prstGeom prst="rect">
            <a:avLst/>
          </a:prstGeom>
          <a:noFill/>
          <a:ln>
            <a:noFill/>
          </a:ln>
        </p:spPr>
      </p:pic>
      <p:pic>
        <p:nvPicPr>
          <p:cNvPr id="236" name="Google Shape;236;p31"/>
          <p:cNvPicPr preferRelativeResize="0"/>
          <p:nvPr/>
        </p:nvPicPr>
        <p:blipFill>
          <a:blip r:embed="rId4">
            <a:alphaModFix/>
          </a:blip>
          <a:stretch>
            <a:fillRect/>
          </a:stretch>
        </p:blipFill>
        <p:spPr>
          <a:xfrm>
            <a:off x="7890401" y="92275"/>
            <a:ext cx="1152476" cy="1152476"/>
          </a:xfrm>
          <a:prstGeom prst="rect">
            <a:avLst/>
          </a:prstGeom>
          <a:noFill/>
          <a:ln>
            <a:noFill/>
          </a:ln>
        </p:spPr>
      </p:pic>
      <p:sp>
        <p:nvSpPr>
          <p:cNvPr id="237" name="Google Shape;237;p31"/>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238" name="Google Shape;23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1"/>
          <p:cNvPicPr preferRelativeResize="0"/>
          <p:nvPr/>
        </p:nvPicPr>
        <p:blipFill>
          <a:blip r:embed="rId5">
            <a:alphaModFix/>
          </a:blip>
          <a:stretch>
            <a:fillRect/>
          </a:stretch>
        </p:blipFill>
        <p:spPr>
          <a:xfrm>
            <a:off x="2097975" y="4419525"/>
            <a:ext cx="347900" cy="34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language models (LMs)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3" name="Google Shape;63;p1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2"/>
          <p:cNvPicPr preferRelativeResize="0"/>
          <p:nvPr/>
        </p:nvPicPr>
        <p:blipFill>
          <a:blip r:embed="rId3">
            <a:alphaModFix/>
          </a:blip>
          <a:stretch>
            <a:fillRect/>
          </a:stretch>
        </p:blipFill>
        <p:spPr>
          <a:xfrm>
            <a:off x="2097975" y="4419525"/>
            <a:ext cx="347900" cy="347900"/>
          </a:xfrm>
          <a:prstGeom prst="rect">
            <a:avLst/>
          </a:prstGeom>
          <a:noFill/>
          <a:ln>
            <a:noFill/>
          </a:ln>
        </p:spPr>
      </p:pic>
      <p:sp>
        <p:nvSpPr>
          <p:cNvPr id="245" name="Google Shape;245;p32"/>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246" name="Google Shape;246;p32"/>
          <p:cNvSpPr txBox="1"/>
          <p:nvPr/>
        </p:nvSpPr>
        <p:spPr>
          <a:xfrm>
            <a:off x="1391000" y="1255125"/>
            <a:ext cx="15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1: instruction tuning blooms</a:t>
            </a:r>
            <a:endParaRPr sz="1600">
              <a:solidFill>
                <a:schemeClr val="dk2"/>
              </a:solidFill>
            </a:endParaRPr>
          </a:p>
        </p:txBody>
      </p:sp>
      <p:sp>
        <p:nvSpPr>
          <p:cNvPr id="247" name="Google Shape;247;p32"/>
          <p:cNvSpPr txBox="1"/>
          <p:nvPr/>
        </p:nvSpPr>
        <p:spPr>
          <a:xfrm>
            <a:off x="2973300" y="1255125"/>
            <a:ext cx="214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2: evals &amp; expectations</a:t>
            </a:r>
            <a:endParaRPr sz="1600">
              <a:solidFill>
                <a:schemeClr val="dk2"/>
              </a:solidFill>
            </a:endParaRPr>
          </a:p>
        </p:txBody>
      </p:sp>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Aligning open language models: Chapters</a:t>
            </a:r>
            <a:endParaRPr/>
          </a:p>
          <a:p>
            <a:pPr indent="0" lvl="0" marL="0" rtl="0" algn="l">
              <a:spcBef>
                <a:spcPts val="0"/>
              </a:spcBef>
              <a:spcAft>
                <a:spcPts val="0"/>
              </a:spcAft>
              <a:buNone/>
            </a:pPr>
            <a:r>
              <a:t/>
            </a:r>
            <a:endParaRPr/>
          </a:p>
        </p:txBody>
      </p:sp>
      <p:sp>
        <p:nvSpPr>
          <p:cNvPr id="249" name="Google Shape;249;p3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cxnSp>
        <p:nvCxnSpPr>
          <p:cNvPr id="250" name="Google Shape;250;p32"/>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251" name="Google Shape;251;p32"/>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cxnSp>
        <p:nvCxnSpPr>
          <p:cNvPr id="252" name="Google Shape;252;p32"/>
          <p:cNvCxnSpPr/>
          <p:nvPr/>
        </p:nvCxnSpPr>
        <p:spPr>
          <a:xfrm>
            <a:off x="2973225" y="1932225"/>
            <a:ext cx="2149500" cy="0"/>
          </a:xfrm>
          <a:prstGeom prst="straightConnector1">
            <a:avLst/>
          </a:prstGeom>
          <a:noFill/>
          <a:ln cap="flat" cmpd="sng" w="38100">
            <a:solidFill>
              <a:schemeClr val="dk2"/>
            </a:solidFill>
            <a:prstDash val="solid"/>
            <a:round/>
            <a:headEnd len="med" w="med" type="none"/>
            <a:tailEnd len="med" w="med" type="none"/>
          </a:ln>
        </p:spPr>
      </p:cxnSp>
      <p:cxnSp>
        <p:nvCxnSpPr>
          <p:cNvPr id="253" name="Google Shape;253;p32"/>
          <p:cNvCxnSpPr/>
          <p:nvPr/>
        </p:nvCxnSpPr>
        <p:spPr>
          <a:xfrm>
            <a:off x="5276225" y="1932225"/>
            <a:ext cx="1400700" cy="0"/>
          </a:xfrm>
          <a:prstGeom prst="straightConnector1">
            <a:avLst/>
          </a:prstGeom>
          <a:noFill/>
          <a:ln cap="flat" cmpd="sng" w="38100">
            <a:solidFill>
              <a:schemeClr val="dk2"/>
            </a:solidFill>
            <a:prstDash val="solid"/>
            <a:round/>
            <a:headEnd len="med" w="med" type="none"/>
            <a:tailEnd len="med" w="med" type="none"/>
          </a:ln>
        </p:spPr>
      </p:cxnSp>
      <p:pic>
        <p:nvPicPr>
          <p:cNvPr id="254" name="Google Shape;254;p32"/>
          <p:cNvPicPr preferRelativeResize="0"/>
          <p:nvPr/>
        </p:nvPicPr>
        <p:blipFill>
          <a:blip r:embed="rId4">
            <a:alphaModFix/>
          </a:blip>
          <a:stretch>
            <a:fillRect/>
          </a:stretch>
        </p:blipFill>
        <p:spPr>
          <a:xfrm>
            <a:off x="1702" y="2402069"/>
            <a:ext cx="9144003" cy="2741432"/>
          </a:xfrm>
          <a:prstGeom prst="rect">
            <a:avLst/>
          </a:prstGeom>
          <a:noFill/>
          <a:ln>
            <a:noFill/>
          </a:ln>
        </p:spPr>
      </p:pic>
      <p:pic>
        <p:nvPicPr>
          <p:cNvPr id="255" name="Google Shape;255;p32"/>
          <p:cNvPicPr preferRelativeResize="0"/>
          <p:nvPr/>
        </p:nvPicPr>
        <p:blipFill>
          <a:blip r:embed="rId5">
            <a:alphaModFix/>
          </a:blip>
          <a:stretch>
            <a:fillRect/>
          </a:stretch>
        </p:blipFill>
        <p:spPr>
          <a:xfrm>
            <a:off x="7890401" y="92275"/>
            <a:ext cx="1152476" cy="1152476"/>
          </a:xfrm>
          <a:prstGeom prst="rect">
            <a:avLst/>
          </a:prstGeom>
          <a:noFill/>
          <a:ln>
            <a:noFill/>
          </a:ln>
        </p:spPr>
      </p:pic>
      <p:sp>
        <p:nvSpPr>
          <p:cNvPr id="256" name="Google Shape;256;p32"/>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257" name="Google Shape;25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3"/>
          <p:cNvPicPr preferRelativeResize="0"/>
          <p:nvPr/>
        </p:nvPicPr>
        <p:blipFill>
          <a:blip r:embed="rId3">
            <a:alphaModFix/>
          </a:blip>
          <a:stretch>
            <a:fillRect/>
          </a:stretch>
        </p:blipFill>
        <p:spPr>
          <a:xfrm>
            <a:off x="2097975" y="4419525"/>
            <a:ext cx="347900" cy="347900"/>
          </a:xfrm>
          <a:prstGeom prst="rect">
            <a:avLst/>
          </a:prstGeom>
          <a:noFill/>
          <a:ln>
            <a:noFill/>
          </a:ln>
        </p:spPr>
      </p:pic>
      <p:pic>
        <p:nvPicPr>
          <p:cNvPr id="263" name="Google Shape;263;p33"/>
          <p:cNvPicPr preferRelativeResize="0"/>
          <p:nvPr/>
        </p:nvPicPr>
        <p:blipFill>
          <a:blip r:embed="rId4">
            <a:alphaModFix/>
          </a:blip>
          <a:stretch>
            <a:fillRect/>
          </a:stretch>
        </p:blipFill>
        <p:spPr>
          <a:xfrm>
            <a:off x="1702" y="2402069"/>
            <a:ext cx="9144003" cy="2741432"/>
          </a:xfrm>
          <a:prstGeom prst="rect">
            <a:avLst/>
          </a:prstGeom>
          <a:noFill/>
          <a:ln>
            <a:noFill/>
          </a:ln>
        </p:spPr>
      </p:pic>
      <p:sp>
        <p:nvSpPr>
          <p:cNvPr id="264" name="Google Shape;264;p33"/>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265" name="Google Shape;265;p33"/>
          <p:cNvSpPr txBox="1"/>
          <p:nvPr/>
        </p:nvSpPr>
        <p:spPr>
          <a:xfrm>
            <a:off x="1391000" y="1255125"/>
            <a:ext cx="15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1: instruction tuning blooms</a:t>
            </a:r>
            <a:endParaRPr sz="1600">
              <a:solidFill>
                <a:schemeClr val="dk2"/>
              </a:solidFill>
            </a:endParaRPr>
          </a:p>
        </p:txBody>
      </p:sp>
      <p:sp>
        <p:nvSpPr>
          <p:cNvPr id="266" name="Google Shape;266;p33"/>
          <p:cNvSpPr txBox="1"/>
          <p:nvPr/>
        </p:nvSpPr>
        <p:spPr>
          <a:xfrm>
            <a:off x="2973300" y="1255125"/>
            <a:ext cx="214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2: evals &amp; expectations</a:t>
            </a:r>
            <a:endParaRPr sz="1600">
              <a:solidFill>
                <a:schemeClr val="dk2"/>
              </a:solidFill>
            </a:endParaRPr>
          </a:p>
        </p:txBody>
      </p:sp>
      <p:sp>
        <p:nvSpPr>
          <p:cNvPr id="267" name="Google Shape;26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Aligning open language models: Chapters</a:t>
            </a:r>
            <a:endParaRPr/>
          </a:p>
          <a:p>
            <a:pPr indent="0" lvl="0" marL="0" rtl="0" algn="l">
              <a:spcBef>
                <a:spcPts val="0"/>
              </a:spcBef>
              <a:spcAft>
                <a:spcPts val="0"/>
              </a:spcAft>
              <a:buNone/>
            </a:pPr>
            <a:r>
              <a:t/>
            </a:r>
            <a:endParaRPr/>
          </a:p>
        </p:txBody>
      </p:sp>
      <p:cxnSp>
        <p:nvCxnSpPr>
          <p:cNvPr id="268" name="Google Shape;268;p33"/>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269" name="Google Shape;269;p33"/>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cxnSp>
        <p:nvCxnSpPr>
          <p:cNvPr id="270" name="Google Shape;270;p33"/>
          <p:cNvCxnSpPr/>
          <p:nvPr/>
        </p:nvCxnSpPr>
        <p:spPr>
          <a:xfrm>
            <a:off x="2973225" y="1932225"/>
            <a:ext cx="2149500" cy="0"/>
          </a:xfrm>
          <a:prstGeom prst="straightConnector1">
            <a:avLst/>
          </a:prstGeom>
          <a:noFill/>
          <a:ln cap="flat" cmpd="sng" w="38100">
            <a:solidFill>
              <a:schemeClr val="dk2"/>
            </a:solidFill>
            <a:prstDash val="solid"/>
            <a:round/>
            <a:headEnd len="med" w="med" type="none"/>
            <a:tailEnd len="med" w="med" type="none"/>
          </a:ln>
        </p:spPr>
      </p:cxnSp>
      <p:cxnSp>
        <p:nvCxnSpPr>
          <p:cNvPr id="271" name="Google Shape;271;p33"/>
          <p:cNvCxnSpPr/>
          <p:nvPr/>
        </p:nvCxnSpPr>
        <p:spPr>
          <a:xfrm>
            <a:off x="5276225" y="1932225"/>
            <a:ext cx="1400700" cy="0"/>
          </a:xfrm>
          <a:prstGeom prst="straightConnector1">
            <a:avLst/>
          </a:prstGeom>
          <a:noFill/>
          <a:ln cap="flat" cmpd="sng" w="38100">
            <a:solidFill>
              <a:schemeClr val="dk2"/>
            </a:solidFill>
            <a:prstDash val="solid"/>
            <a:round/>
            <a:headEnd len="med" w="med" type="none"/>
            <a:tailEnd len="med" w="med" type="none"/>
          </a:ln>
        </p:spPr>
      </p:cxnSp>
      <p:cxnSp>
        <p:nvCxnSpPr>
          <p:cNvPr id="272" name="Google Shape;272;p33"/>
          <p:cNvCxnSpPr/>
          <p:nvPr/>
        </p:nvCxnSpPr>
        <p:spPr>
          <a:xfrm>
            <a:off x="6861925" y="1932225"/>
            <a:ext cx="1892100" cy="0"/>
          </a:xfrm>
          <a:prstGeom prst="straightConnector1">
            <a:avLst/>
          </a:prstGeom>
          <a:noFill/>
          <a:ln cap="flat" cmpd="sng" w="38100">
            <a:solidFill>
              <a:schemeClr val="dk2"/>
            </a:solidFill>
            <a:prstDash val="solid"/>
            <a:round/>
            <a:headEnd len="med" w="med" type="none"/>
            <a:tailEnd len="med" w="med" type="none"/>
          </a:ln>
        </p:spPr>
      </p:cxnSp>
      <p:pic>
        <p:nvPicPr>
          <p:cNvPr id="273" name="Google Shape;273;p33"/>
          <p:cNvPicPr preferRelativeResize="0"/>
          <p:nvPr/>
        </p:nvPicPr>
        <p:blipFill>
          <a:blip r:embed="rId5">
            <a:alphaModFix/>
          </a:blip>
          <a:stretch>
            <a:fillRect/>
          </a:stretch>
        </p:blipFill>
        <p:spPr>
          <a:xfrm>
            <a:off x="7890401" y="92275"/>
            <a:ext cx="1152476" cy="1152476"/>
          </a:xfrm>
          <a:prstGeom prst="rect">
            <a:avLst/>
          </a:prstGeom>
          <a:noFill/>
          <a:ln>
            <a:noFill/>
          </a:ln>
        </p:spPr>
      </p:pic>
      <p:sp>
        <p:nvSpPr>
          <p:cNvPr id="274" name="Google Shape;274;p33"/>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
        <p:nvSpPr>
          <p:cNvPr id="275" name="Google Shape;275;p3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276" name="Google Shape;276;p33"/>
          <p:cNvSpPr txBox="1"/>
          <p:nvPr/>
        </p:nvSpPr>
        <p:spPr>
          <a:xfrm>
            <a:off x="5167300" y="1255125"/>
            <a:ext cx="151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3: RLHF works!</a:t>
            </a:r>
            <a:endParaRPr sz="1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4"/>
          <p:cNvPicPr preferRelativeResize="0"/>
          <p:nvPr/>
        </p:nvPicPr>
        <p:blipFill>
          <a:blip r:embed="rId3">
            <a:alphaModFix/>
          </a:blip>
          <a:stretch>
            <a:fillRect/>
          </a:stretch>
        </p:blipFill>
        <p:spPr>
          <a:xfrm>
            <a:off x="2097975" y="4419525"/>
            <a:ext cx="347900" cy="347900"/>
          </a:xfrm>
          <a:prstGeom prst="rect">
            <a:avLst/>
          </a:prstGeom>
          <a:noFill/>
          <a:ln>
            <a:noFill/>
          </a:ln>
        </p:spPr>
      </p:pic>
      <p:pic>
        <p:nvPicPr>
          <p:cNvPr id="282" name="Google Shape;282;p34"/>
          <p:cNvPicPr preferRelativeResize="0"/>
          <p:nvPr/>
        </p:nvPicPr>
        <p:blipFill>
          <a:blip r:embed="rId4">
            <a:alphaModFix/>
          </a:blip>
          <a:stretch>
            <a:fillRect/>
          </a:stretch>
        </p:blipFill>
        <p:spPr>
          <a:xfrm>
            <a:off x="1702" y="2402069"/>
            <a:ext cx="9144003" cy="2741432"/>
          </a:xfrm>
          <a:prstGeom prst="rect">
            <a:avLst/>
          </a:prstGeom>
          <a:noFill/>
          <a:ln>
            <a:noFill/>
          </a:ln>
        </p:spPr>
      </p:pic>
      <p:sp>
        <p:nvSpPr>
          <p:cNvPr id="283" name="Google Shape;283;p34"/>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284" name="Google Shape;284;p34"/>
          <p:cNvSpPr txBox="1"/>
          <p:nvPr/>
        </p:nvSpPr>
        <p:spPr>
          <a:xfrm>
            <a:off x="1391000" y="1255125"/>
            <a:ext cx="15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1: instruction tuning blooms</a:t>
            </a:r>
            <a:endParaRPr sz="1600">
              <a:solidFill>
                <a:schemeClr val="dk2"/>
              </a:solidFill>
            </a:endParaRPr>
          </a:p>
        </p:txBody>
      </p:sp>
      <p:sp>
        <p:nvSpPr>
          <p:cNvPr id="285" name="Google Shape;285;p34"/>
          <p:cNvSpPr txBox="1"/>
          <p:nvPr/>
        </p:nvSpPr>
        <p:spPr>
          <a:xfrm>
            <a:off x="2973300" y="1255125"/>
            <a:ext cx="214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2: evals &amp; expectations</a:t>
            </a:r>
            <a:endParaRPr sz="1600">
              <a:solidFill>
                <a:schemeClr val="dk2"/>
              </a:solidFill>
            </a:endParaRPr>
          </a:p>
        </p:txBody>
      </p:sp>
      <p:sp>
        <p:nvSpPr>
          <p:cNvPr id="286" name="Google Shape;28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Aligning open language models: Chapters</a:t>
            </a:r>
            <a:endParaRPr/>
          </a:p>
          <a:p>
            <a:pPr indent="0" lvl="0" marL="0" rtl="0" algn="l">
              <a:spcBef>
                <a:spcPts val="0"/>
              </a:spcBef>
              <a:spcAft>
                <a:spcPts val="0"/>
              </a:spcAft>
              <a:buNone/>
            </a:pPr>
            <a:r>
              <a:t/>
            </a:r>
            <a:endParaRPr/>
          </a:p>
        </p:txBody>
      </p:sp>
      <p:sp>
        <p:nvSpPr>
          <p:cNvPr id="287" name="Google Shape;287;p3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cxnSp>
        <p:nvCxnSpPr>
          <p:cNvPr id="288" name="Google Shape;288;p34"/>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289" name="Google Shape;289;p34"/>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cxnSp>
        <p:nvCxnSpPr>
          <p:cNvPr id="290" name="Google Shape;290;p34"/>
          <p:cNvCxnSpPr/>
          <p:nvPr/>
        </p:nvCxnSpPr>
        <p:spPr>
          <a:xfrm>
            <a:off x="2973225" y="1932225"/>
            <a:ext cx="2149500" cy="0"/>
          </a:xfrm>
          <a:prstGeom prst="straightConnector1">
            <a:avLst/>
          </a:prstGeom>
          <a:noFill/>
          <a:ln cap="flat" cmpd="sng" w="38100">
            <a:solidFill>
              <a:schemeClr val="dk2"/>
            </a:solidFill>
            <a:prstDash val="solid"/>
            <a:round/>
            <a:headEnd len="med" w="med" type="none"/>
            <a:tailEnd len="med" w="med" type="none"/>
          </a:ln>
        </p:spPr>
      </p:cxnSp>
      <p:cxnSp>
        <p:nvCxnSpPr>
          <p:cNvPr id="291" name="Google Shape;291;p34"/>
          <p:cNvCxnSpPr/>
          <p:nvPr/>
        </p:nvCxnSpPr>
        <p:spPr>
          <a:xfrm>
            <a:off x="5276225" y="1932225"/>
            <a:ext cx="1400700" cy="0"/>
          </a:xfrm>
          <a:prstGeom prst="straightConnector1">
            <a:avLst/>
          </a:prstGeom>
          <a:noFill/>
          <a:ln cap="flat" cmpd="sng" w="38100">
            <a:solidFill>
              <a:schemeClr val="dk2"/>
            </a:solidFill>
            <a:prstDash val="solid"/>
            <a:round/>
            <a:headEnd len="med" w="med" type="none"/>
            <a:tailEnd len="med" w="med" type="none"/>
          </a:ln>
        </p:spPr>
      </p:cxnSp>
      <p:cxnSp>
        <p:nvCxnSpPr>
          <p:cNvPr id="292" name="Google Shape;292;p34"/>
          <p:cNvCxnSpPr/>
          <p:nvPr/>
        </p:nvCxnSpPr>
        <p:spPr>
          <a:xfrm>
            <a:off x="6861925" y="1932225"/>
            <a:ext cx="1892100" cy="0"/>
          </a:xfrm>
          <a:prstGeom prst="straightConnector1">
            <a:avLst/>
          </a:prstGeom>
          <a:noFill/>
          <a:ln cap="flat" cmpd="sng" w="38100">
            <a:solidFill>
              <a:schemeClr val="dk2"/>
            </a:solidFill>
            <a:prstDash val="solid"/>
            <a:round/>
            <a:headEnd len="med" w="med" type="none"/>
            <a:tailEnd len="med" w="med" type="none"/>
          </a:ln>
        </p:spPr>
      </p:cxnSp>
      <p:sp>
        <p:nvSpPr>
          <p:cNvPr id="293" name="Google Shape;293;p34"/>
          <p:cNvSpPr txBox="1"/>
          <p:nvPr/>
        </p:nvSpPr>
        <p:spPr>
          <a:xfrm>
            <a:off x="5167300" y="1255125"/>
            <a:ext cx="151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3: RLHF works!</a:t>
            </a:r>
            <a:endParaRPr sz="1600">
              <a:solidFill>
                <a:schemeClr val="dk2"/>
              </a:solidFill>
            </a:endParaRPr>
          </a:p>
        </p:txBody>
      </p:sp>
      <p:sp>
        <p:nvSpPr>
          <p:cNvPr id="294" name="Google Shape;294;p34"/>
          <p:cNvSpPr txBox="1"/>
          <p:nvPr/>
        </p:nvSpPr>
        <p:spPr>
          <a:xfrm>
            <a:off x="6861925" y="1501125"/>
            <a:ext cx="189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4. expansion</a:t>
            </a:r>
            <a:endParaRPr sz="1600">
              <a:solidFill>
                <a:schemeClr val="dk2"/>
              </a:solidFill>
            </a:endParaRPr>
          </a:p>
        </p:txBody>
      </p:sp>
      <p:pic>
        <p:nvPicPr>
          <p:cNvPr id="295" name="Google Shape;295;p34"/>
          <p:cNvPicPr preferRelativeResize="0"/>
          <p:nvPr/>
        </p:nvPicPr>
        <p:blipFill>
          <a:blip r:embed="rId5">
            <a:alphaModFix/>
          </a:blip>
          <a:stretch>
            <a:fillRect/>
          </a:stretch>
        </p:blipFill>
        <p:spPr>
          <a:xfrm>
            <a:off x="7890401" y="92275"/>
            <a:ext cx="1152476" cy="1152476"/>
          </a:xfrm>
          <a:prstGeom prst="rect">
            <a:avLst/>
          </a:prstGeom>
          <a:noFill/>
          <a:ln>
            <a:noFill/>
          </a:ln>
        </p:spPr>
      </p:pic>
      <p:sp>
        <p:nvSpPr>
          <p:cNvPr id="296" name="Google Shape;296;p34"/>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a:blip r:embed="rId3">
            <a:alphaModFix/>
          </a:blip>
          <a:stretch>
            <a:fillRect/>
          </a:stretch>
        </p:blipFill>
        <p:spPr>
          <a:xfrm>
            <a:off x="0" y="2402093"/>
            <a:ext cx="9144003" cy="2741415"/>
          </a:xfrm>
          <a:prstGeom prst="rect">
            <a:avLst/>
          </a:prstGeom>
          <a:noFill/>
          <a:ln>
            <a:noFill/>
          </a:ln>
        </p:spPr>
      </p:pic>
      <p:sp>
        <p:nvSpPr>
          <p:cNvPr id="302" name="Google Shape;302;p35"/>
          <p:cNvSpPr txBox="1"/>
          <p:nvPr/>
        </p:nvSpPr>
        <p:spPr>
          <a:xfrm>
            <a:off x="81650" y="1470525"/>
            <a:ext cx="116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0: kickstart</a:t>
            </a:r>
            <a:endParaRPr sz="1600">
              <a:solidFill>
                <a:schemeClr val="dk2"/>
              </a:solidFill>
            </a:endParaRPr>
          </a:p>
        </p:txBody>
      </p:sp>
      <p:sp>
        <p:nvSpPr>
          <p:cNvPr id="303" name="Google Shape;303;p35"/>
          <p:cNvSpPr txBox="1"/>
          <p:nvPr/>
        </p:nvSpPr>
        <p:spPr>
          <a:xfrm>
            <a:off x="1391000" y="1255125"/>
            <a:ext cx="1537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1: instruction tuning blooms</a:t>
            </a:r>
            <a:endParaRPr sz="1600">
              <a:solidFill>
                <a:schemeClr val="dk2"/>
              </a:solidFill>
            </a:endParaRPr>
          </a:p>
        </p:txBody>
      </p:sp>
      <p:sp>
        <p:nvSpPr>
          <p:cNvPr id="304" name="Google Shape;304;p35"/>
          <p:cNvSpPr txBox="1"/>
          <p:nvPr/>
        </p:nvSpPr>
        <p:spPr>
          <a:xfrm>
            <a:off x="2973300" y="1255125"/>
            <a:ext cx="214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2: evals &amp; expectations</a:t>
            </a:r>
            <a:endParaRPr sz="1600">
              <a:solidFill>
                <a:schemeClr val="dk2"/>
              </a:solidFill>
            </a:endParaRPr>
          </a:p>
        </p:txBody>
      </p:sp>
      <p:sp>
        <p:nvSpPr>
          <p:cNvPr id="305" name="Google Shape;305;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Aligning open language models: Chapters</a:t>
            </a:r>
            <a:endParaRPr/>
          </a:p>
          <a:p>
            <a:pPr indent="0" lvl="0" marL="0" rtl="0" algn="l">
              <a:spcBef>
                <a:spcPts val="0"/>
              </a:spcBef>
              <a:spcAft>
                <a:spcPts val="0"/>
              </a:spcAft>
              <a:buNone/>
            </a:pPr>
            <a:r>
              <a:t/>
            </a:r>
            <a:endParaRPr/>
          </a:p>
        </p:txBody>
      </p:sp>
      <p:cxnSp>
        <p:nvCxnSpPr>
          <p:cNvPr id="306" name="Google Shape;306;p35"/>
          <p:cNvCxnSpPr/>
          <p:nvPr/>
        </p:nvCxnSpPr>
        <p:spPr>
          <a:xfrm>
            <a:off x="81650" y="1932225"/>
            <a:ext cx="1165200" cy="0"/>
          </a:xfrm>
          <a:prstGeom prst="straightConnector1">
            <a:avLst/>
          </a:prstGeom>
          <a:noFill/>
          <a:ln cap="flat" cmpd="sng" w="38100">
            <a:solidFill>
              <a:schemeClr val="dk2"/>
            </a:solidFill>
            <a:prstDash val="solid"/>
            <a:round/>
            <a:headEnd len="med" w="med" type="none"/>
            <a:tailEnd len="med" w="med" type="none"/>
          </a:ln>
        </p:spPr>
      </p:cxnSp>
      <p:cxnSp>
        <p:nvCxnSpPr>
          <p:cNvPr id="307" name="Google Shape;307;p35"/>
          <p:cNvCxnSpPr/>
          <p:nvPr/>
        </p:nvCxnSpPr>
        <p:spPr>
          <a:xfrm>
            <a:off x="1421125" y="1932225"/>
            <a:ext cx="1436400" cy="0"/>
          </a:xfrm>
          <a:prstGeom prst="straightConnector1">
            <a:avLst/>
          </a:prstGeom>
          <a:noFill/>
          <a:ln cap="flat" cmpd="sng" w="38100">
            <a:solidFill>
              <a:schemeClr val="dk2"/>
            </a:solidFill>
            <a:prstDash val="solid"/>
            <a:round/>
            <a:headEnd len="med" w="med" type="none"/>
            <a:tailEnd len="med" w="med" type="none"/>
          </a:ln>
        </p:spPr>
      </p:cxnSp>
      <p:cxnSp>
        <p:nvCxnSpPr>
          <p:cNvPr id="308" name="Google Shape;308;p35"/>
          <p:cNvCxnSpPr/>
          <p:nvPr/>
        </p:nvCxnSpPr>
        <p:spPr>
          <a:xfrm>
            <a:off x="2973225" y="1932225"/>
            <a:ext cx="2149500" cy="0"/>
          </a:xfrm>
          <a:prstGeom prst="straightConnector1">
            <a:avLst/>
          </a:prstGeom>
          <a:noFill/>
          <a:ln cap="flat" cmpd="sng" w="38100">
            <a:solidFill>
              <a:schemeClr val="dk2"/>
            </a:solidFill>
            <a:prstDash val="solid"/>
            <a:round/>
            <a:headEnd len="med" w="med" type="none"/>
            <a:tailEnd len="med" w="med" type="none"/>
          </a:ln>
        </p:spPr>
      </p:cxnSp>
      <p:cxnSp>
        <p:nvCxnSpPr>
          <p:cNvPr id="309" name="Google Shape;309;p35"/>
          <p:cNvCxnSpPr/>
          <p:nvPr/>
        </p:nvCxnSpPr>
        <p:spPr>
          <a:xfrm>
            <a:off x="5276225" y="1932225"/>
            <a:ext cx="1400700" cy="0"/>
          </a:xfrm>
          <a:prstGeom prst="straightConnector1">
            <a:avLst/>
          </a:prstGeom>
          <a:noFill/>
          <a:ln cap="flat" cmpd="sng" w="38100">
            <a:solidFill>
              <a:schemeClr val="dk2"/>
            </a:solidFill>
            <a:prstDash val="solid"/>
            <a:round/>
            <a:headEnd len="med" w="med" type="none"/>
            <a:tailEnd len="med" w="med" type="none"/>
          </a:ln>
        </p:spPr>
      </p:cxnSp>
      <p:cxnSp>
        <p:nvCxnSpPr>
          <p:cNvPr id="310" name="Google Shape;310;p35"/>
          <p:cNvCxnSpPr/>
          <p:nvPr/>
        </p:nvCxnSpPr>
        <p:spPr>
          <a:xfrm>
            <a:off x="6861925" y="1932225"/>
            <a:ext cx="1892100" cy="0"/>
          </a:xfrm>
          <a:prstGeom prst="straightConnector1">
            <a:avLst/>
          </a:prstGeom>
          <a:noFill/>
          <a:ln cap="flat" cmpd="sng" w="38100">
            <a:solidFill>
              <a:schemeClr val="dk2"/>
            </a:solidFill>
            <a:prstDash val="solid"/>
            <a:round/>
            <a:headEnd len="med" w="med" type="none"/>
            <a:tailEnd len="med" w="med" type="none"/>
          </a:ln>
        </p:spPr>
      </p:cxnSp>
      <p:sp>
        <p:nvSpPr>
          <p:cNvPr id="311" name="Google Shape;311;p35"/>
          <p:cNvSpPr txBox="1"/>
          <p:nvPr/>
        </p:nvSpPr>
        <p:spPr>
          <a:xfrm>
            <a:off x="5167300" y="1255125"/>
            <a:ext cx="151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3: RLHF works!</a:t>
            </a:r>
            <a:endParaRPr sz="1600">
              <a:solidFill>
                <a:schemeClr val="dk2"/>
              </a:solidFill>
            </a:endParaRPr>
          </a:p>
        </p:txBody>
      </p:sp>
      <p:sp>
        <p:nvSpPr>
          <p:cNvPr id="312" name="Google Shape;312;p35"/>
          <p:cNvSpPr txBox="1"/>
          <p:nvPr/>
        </p:nvSpPr>
        <p:spPr>
          <a:xfrm>
            <a:off x="6861925" y="1501125"/>
            <a:ext cx="189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4. expansion</a:t>
            </a:r>
            <a:endParaRPr sz="1600">
              <a:solidFill>
                <a:schemeClr val="dk2"/>
              </a:solidFill>
            </a:endParaRPr>
          </a:p>
        </p:txBody>
      </p:sp>
      <p:pic>
        <p:nvPicPr>
          <p:cNvPr id="313" name="Google Shape;313;p35"/>
          <p:cNvPicPr preferRelativeResize="0"/>
          <p:nvPr/>
        </p:nvPicPr>
        <p:blipFill>
          <a:blip r:embed="rId4">
            <a:alphaModFix/>
          </a:blip>
          <a:stretch>
            <a:fillRect/>
          </a:stretch>
        </p:blipFill>
        <p:spPr>
          <a:xfrm>
            <a:off x="7890401" y="92275"/>
            <a:ext cx="1152476" cy="1152476"/>
          </a:xfrm>
          <a:prstGeom prst="rect">
            <a:avLst/>
          </a:prstGeom>
          <a:noFill/>
          <a:ln>
            <a:noFill/>
          </a:ln>
        </p:spPr>
      </p:pic>
      <p:sp>
        <p:nvSpPr>
          <p:cNvPr id="314" name="Google Shape;314;p35"/>
          <p:cNvSpPr txBox="1"/>
          <p:nvPr/>
        </p:nvSpPr>
        <p:spPr>
          <a:xfrm>
            <a:off x="8112600" y="1152475"/>
            <a:ext cx="10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Collection </a:t>
            </a:r>
            <a:endParaRPr sz="1000">
              <a:solidFill>
                <a:schemeClr val="dk2"/>
              </a:solidFill>
            </a:endParaRPr>
          </a:p>
          <a:p>
            <a:pPr indent="0" lvl="0" marL="0" rtl="0" algn="l">
              <a:spcBef>
                <a:spcPts val="0"/>
              </a:spcBef>
              <a:spcAft>
                <a:spcPts val="0"/>
              </a:spcAft>
              <a:buNone/>
            </a:pPr>
            <a:r>
              <a:rPr lang="en" sz="1000">
                <a:solidFill>
                  <a:schemeClr val="dk2"/>
                </a:solidFill>
              </a:rPr>
              <a:t>QR code</a:t>
            </a:r>
            <a:endParaRPr sz="1000">
              <a:solidFill>
                <a:schemeClr val="dk2"/>
              </a:solidFill>
            </a:endParaRPr>
          </a:p>
        </p:txBody>
      </p:sp>
      <p:pic>
        <p:nvPicPr>
          <p:cNvPr id="315" name="Google Shape;315;p35"/>
          <p:cNvPicPr preferRelativeResize="0"/>
          <p:nvPr/>
        </p:nvPicPr>
        <p:blipFill>
          <a:blip r:embed="rId5">
            <a:alphaModFix/>
          </a:blip>
          <a:stretch>
            <a:fillRect/>
          </a:stretch>
        </p:blipFill>
        <p:spPr>
          <a:xfrm>
            <a:off x="2097975" y="4419525"/>
            <a:ext cx="347900" cy="34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a:t>
            </a:r>
            <a:r>
              <a:rPr lang="en"/>
              <a:t> models</a:t>
            </a:r>
            <a:endParaRPr/>
          </a:p>
          <a:p>
            <a:pPr indent="0" lvl="0" marL="0" rtl="0" algn="l">
              <a:spcBef>
                <a:spcPts val="0"/>
              </a:spcBef>
              <a:spcAft>
                <a:spcPts val="0"/>
              </a:spcAft>
              <a:buNone/>
            </a:pPr>
            <a:r>
              <a:t/>
            </a:r>
            <a:endParaRPr>
              <a:solidFill>
                <a:schemeClr val="accent1"/>
              </a:solidFill>
            </a:endParaRPr>
          </a:p>
        </p:txBody>
      </p:sp>
      <p:sp>
        <p:nvSpPr>
          <p:cNvPr id="321" name="Google Shape;32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along at hf.co/collections/natolambert</a:t>
            </a:r>
            <a:endParaRPr/>
          </a:p>
        </p:txBody>
      </p:sp>
      <p:pic>
        <p:nvPicPr>
          <p:cNvPr id="322" name="Google Shape;322;p36"/>
          <p:cNvPicPr preferRelativeResize="0"/>
          <p:nvPr/>
        </p:nvPicPr>
        <p:blipFill>
          <a:blip r:embed="rId3">
            <a:alphaModFix/>
          </a:blip>
          <a:stretch>
            <a:fillRect/>
          </a:stretch>
        </p:blipFill>
        <p:spPr>
          <a:xfrm>
            <a:off x="0" y="2402093"/>
            <a:ext cx="9144003" cy="2741415"/>
          </a:xfrm>
          <a:prstGeom prst="rect">
            <a:avLst/>
          </a:prstGeom>
          <a:noFill/>
          <a:ln>
            <a:noFill/>
          </a:ln>
        </p:spPr>
      </p:pic>
      <p:sp>
        <p:nvSpPr>
          <p:cNvPr id="323" name="Google Shape;323;p3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Aligned / fine-tuned / preference trained models</a:t>
            </a:r>
            <a:endParaRPr/>
          </a:p>
          <a:p>
            <a:pPr indent="0" lvl="0" marL="0" rtl="0" algn="l">
              <a:spcBef>
                <a:spcPts val="0"/>
              </a:spcBef>
              <a:spcAft>
                <a:spcPts val="0"/>
              </a:spcAft>
              <a:buNone/>
            </a:pPr>
            <a:r>
              <a:t/>
            </a:r>
            <a:endParaRPr>
              <a:solidFill>
                <a:schemeClr val="accent1"/>
              </a:solidFill>
            </a:endParaRPr>
          </a:p>
        </p:txBody>
      </p:sp>
      <p:sp>
        <p:nvSpPr>
          <p:cNvPr id="329" name="Google Shape;32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along at hf.co/collections/natolambert</a:t>
            </a:r>
            <a:endParaRPr/>
          </a:p>
        </p:txBody>
      </p:sp>
      <p:pic>
        <p:nvPicPr>
          <p:cNvPr id="330" name="Google Shape;330;p37"/>
          <p:cNvPicPr preferRelativeResize="0"/>
          <p:nvPr/>
        </p:nvPicPr>
        <p:blipFill>
          <a:blip r:embed="rId3">
            <a:alphaModFix/>
          </a:blip>
          <a:stretch>
            <a:fillRect/>
          </a:stretch>
        </p:blipFill>
        <p:spPr>
          <a:xfrm>
            <a:off x="0" y="2402093"/>
            <a:ext cx="9144003" cy="2741415"/>
          </a:xfrm>
          <a:prstGeom prst="rect">
            <a:avLst/>
          </a:prstGeom>
          <a:noFill/>
          <a:ln>
            <a:noFill/>
          </a:ln>
        </p:spPr>
      </p:pic>
      <p:sp>
        <p:nvSpPr>
          <p:cNvPr id="331" name="Google Shape;331;p3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332" name="Google Shape;332;p37"/>
          <p:cNvPicPr preferRelativeResize="0"/>
          <p:nvPr/>
        </p:nvPicPr>
        <p:blipFill>
          <a:blip r:embed="rId4">
            <a:alphaModFix/>
          </a:blip>
          <a:stretch>
            <a:fillRect/>
          </a:stretch>
        </p:blipFill>
        <p:spPr>
          <a:xfrm>
            <a:off x="2097975" y="4419525"/>
            <a:ext cx="347900" cy="34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definitions for “alignment” of models</a:t>
            </a:r>
            <a:endParaRPr/>
          </a:p>
        </p:txBody>
      </p:sp>
      <p:sp>
        <p:nvSpPr>
          <p:cNvPr id="338" name="Google Shape;33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Instruction fine-tuning (IFT):</a:t>
            </a:r>
            <a:r>
              <a:rPr lang="en"/>
              <a:t> Training a model to follow use instructions (usually via autoregressive LM loss)</a:t>
            </a:r>
            <a:endParaRPr/>
          </a:p>
          <a:p>
            <a:pPr indent="-342900" lvl="0" marL="457200" rtl="0" algn="l">
              <a:spcBef>
                <a:spcPts val="0"/>
              </a:spcBef>
              <a:spcAft>
                <a:spcPts val="0"/>
              </a:spcAft>
              <a:buSzPts val="1800"/>
              <a:buChar char="●"/>
            </a:pPr>
            <a:r>
              <a:rPr b="1" lang="en"/>
              <a:t>Supervised fine-tuning (SFT):</a:t>
            </a:r>
            <a:r>
              <a:rPr lang="en"/>
              <a:t> Training a model to learn task-specific capabilities </a:t>
            </a:r>
            <a:r>
              <a:rPr lang="en"/>
              <a:t>(usually via autoregressive LM loss)</a:t>
            </a:r>
            <a:endParaRPr/>
          </a:p>
          <a:p>
            <a:pPr indent="-342900" lvl="0" marL="457200" rtl="0" algn="l">
              <a:spcBef>
                <a:spcPts val="0"/>
              </a:spcBef>
              <a:spcAft>
                <a:spcPts val="0"/>
              </a:spcAft>
              <a:buSzPts val="1800"/>
              <a:buChar char="●"/>
            </a:pPr>
            <a:r>
              <a:rPr b="1" lang="en"/>
              <a:t>Alignment:</a:t>
            </a:r>
            <a:r>
              <a:rPr lang="en"/>
              <a:t> General notion of training a model to mirror user desires, any loss function</a:t>
            </a:r>
            <a:endParaRPr/>
          </a:p>
          <a:p>
            <a:pPr indent="-342900" lvl="0" marL="457200" rtl="0" algn="l">
              <a:spcBef>
                <a:spcPts val="0"/>
              </a:spcBef>
              <a:spcAft>
                <a:spcPts val="0"/>
              </a:spcAft>
              <a:buSzPts val="1800"/>
              <a:buChar char="●"/>
            </a:pPr>
            <a:r>
              <a:rPr b="1" lang="en"/>
              <a:t>Reinforcement learning from human feedback (RLHF):</a:t>
            </a:r>
            <a:r>
              <a:rPr lang="en"/>
              <a:t> Specific technical tool for training ML models from human data</a:t>
            </a:r>
            <a:endParaRPr/>
          </a:p>
          <a:p>
            <a:pPr indent="-342900" lvl="0" marL="457200" rtl="0" algn="l">
              <a:spcBef>
                <a:spcPts val="0"/>
              </a:spcBef>
              <a:spcAft>
                <a:spcPts val="0"/>
              </a:spcAft>
              <a:buSzPts val="1800"/>
              <a:buChar char="●"/>
            </a:pPr>
            <a:r>
              <a:rPr b="1" lang="en"/>
              <a:t>Preference fine-tuning:</a:t>
            </a:r>
            <a:r>
              <a:rPr lang="en"/>
              <a:t> Using labeled preference data to fine-tune a LM (either with RL, DPO, or another loss function) </a:t>
            </a:r>
            <a:endParaRPr/>
          </a:p>
        </p:txBody>
      </p:sp>
      <p:sp>
        <p:nvSpPr>
          <p:cNvPr id="339" name="Google Shape;339;p3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9"/>
          <p:cNvPicPr preferRelativeResize="0"/>
          <p:nvPr/>
        </p:nvPicPr>
        <p:blipFill>
          <a:blip r:embed="rId3">
            <a:alphaModFix/>
          </a:blip>
          <a:stretch>
            <a:fillRect/>
          </a:stretch>
        </p:blipFill>
        <p:spPr>
          <a:xfrm>
            <a:off x="2097975" y="4419525"/>
            <a:ext cx="347900" cy="347900"/>
          </a:xfrm>
          <a:prstGeom prst="rect">
            <a:avLst/>
          </a:prstGeom>
          <a:noFill/>
          <a:ln>
            <a:noFill/>
          </a:ln>
        </p:spPr>
      </p:pic>
      <p:pic>
        <p:nvPicPr>
          <p:cNvPr id="345" name="Google Shape;345;p39"/>
          <p:cNvPicPr preferRelativeResize="0"/>
          <p:nvPr/>
        </p:nvPicPr>
        <p:blipFill>
          <a:blip r:embed="rId4">
            <a:alphaModFix/>
          </a:blip>
          <a:stretch>
            <a:fillRect/>
          </a:stretch>
        </p:blipFill>
        <p:spPr>
          <a:xfrm>
            <a:off x="-17550" y="2396812"/>
            <a:ext cx="9161549" cy="2746689"/>
          </a:xfrm>
          <a:prstGeom prst="rect">
            <a:avLst/>
          </a:prstGeom>
          <a:noFill/>
          <a:ln>
            <a:noFill/>
          </a:ln>
        </p:spPr>
      </p:pic>
      <p:sp>
        <p:nvSpPr>
          <p:cNvPr id="346" name="Google Shape;34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Chapter 0: The race to reproduce ChatGPT</a:t>
            </a:r>
            <a:endParaRPr/>
          </a:p>
          <a:p>
            <a:pPr indent="0" lvl="0" marL="0" rtl="0" algn="l">
              <a:spcBef>
                <a:spcPts val="0"/>
              </a:spcBef>
              <a:spcAft>
                <a:spcPts val="0"/>
              </a:spcAft>
              <a:buNone/>
            </a:pPr>
            <a:r>
              <a:t/>
            </a:r>
            <a:endParaRPr/>
          </a:p>
        </p:txBody>
      </p:sp>
      <p:sp>
        <p:nvSpPr>
          <p:cNvPr id="347" name="Google Shape;34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a:t>
            </a:r>
            <a:r>
              <a:rPr lang="en"/>
              <a:t>land grab</a:t>
            </a:r>
            <a:r>
              <a:rPr lang="en"/>
              <a:t> and craziness until LLaMA dropped</a:t>
            </a:r>
            <a:endParaRPr/>
          </a:p>
          <a:p>
            <a:pPr indent="-342900" lvl="0" marL="457200" rtl="0" algn="l">
              <a:spcBef>
                <a:spcPts val="0"/>
              </a:spcBef>
              <a:spcAft>
                <a:spcPts val="0"/>
              </a:spcAft>
              <a:buSzPts val="1800"/>
              <a:buChar char="●"/>
            </a:pPr>
            <a:r>
              <a:rPr b="1" lang="en"/>
              <a:t>A time for basic questions: </a:t>
            </a:r>
            <a:r>
              <a:rPr lang="en"/>
              <a:t>What is red-teaming? What makes a dialogue agent useful? What tools can we use?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311700" y="13151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Chapter 1: The first open instruct models</a:t>
            </a:r>
            <a:endParaRPr/>
          </a:p>
        </p:txBody>
      </p:sp>
      <p:pic>
        <p:nvPicPr>
          <p:cNvPr id="353" name="Google Shape;353;p40"/>
          <p:cNvPicPr preferRelativeResize="0"/>
          <p:nvPr/>
        </p:nvPicPr>
        <p:blipFill>
          <a:blip r:embed="rId3">
            <a:alphaModFix/>
          </a:blip>
          <a:stretch>
            <a:fillRect/>
          </a:stretch>
        </p:blipFill>
        <p:spPr>
          <a:xfrm>
            <a:off x="1702" y="2402069"/>
            <a:ext cx="9144003" cy="2741432"/>
          </a:xfrm>
          <a:prstGeom prst="rect">
            <a:avLst/>
          </a:prstGeom>
          <a:noFill/>
          <a:ln>
            <a:noFill/>
          </a:ln>
        </p:spPr>
      </p:pic>
      <p:pic>
        <p:nvPicPr>
          <p:cNvPr id="354" name="Google Shape;354;p40"/>
          <p:cNvPicPr preferRelativeResize="0"/>
          <p:nvPr/>
        </p:nvPicPr>
        <p:blipFill>
          <a:blip r:embed="rId4">
            <a:alphaModFix/>
          </a:blip>
          <a:stretch>
            <a:fillRect/>
          </a:stretch>
        </p:blipFill>
        <p:spPr>
          <a:xfrm>
            <a:off x="2097975" y="4419525"/>
            <a:ext cx="347900" cy="34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instruction tuned models</a:t>
            </a:r>
            <a:endParaRPr/>
          </a:p>
        </p:txBody>
      </p:sp>
      <p:sp>
        <p:nvSpPr>
          <p:cNvPr id="360" name="Google Shape;36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1" name="Google Shape;361;p4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362" name="Google Shape;362;p41"/>
          <p:cNvPicPr preferRelativeResize="0"/>
          <p:nvPr/>
        </p:nvPicPr>
        <p:blipFill>
          <a:blip r:embed="rId3">
            <a:alphaModFix/>
          </a:blip>
          <a:stretch>
            <a:fillRect/>
          </a:stretch>
        </p:blipFill>
        <p:spPr>
          <a:xfrm>
            <a:off x="311698" y="1152475"/>
            <a:ext cx="1090150" cy="1111550"/>
          </a:xfrm>
          <a:prstGeom prst="rect">
            <a:avLst/>
          </a:prstGeom>
          <a:noFill/>
          <a:ln>
            <a:noFill/>
          </a:ln>
        </p:spPr>
      </p:pic>
      <p:sp>
        <p:nvSpPr>
          <p:cNvPr id="363" name="Google Shape;363;p41"/>
          <p:cNvSpPr txBox="1"/>
          <p:nvPr/>
        </p:nvSpPr>
        <p:spPr>
          <a:xfrm>
            <a:off x="1502875" y="1292600"/>
            <a:ext cx="2960400" cy="14160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Alpaca</a:t>
            </a:r>
            <a:endParaRPr sz="1800">
              <a:solidFill>
                <a:schemeClr val="dk2"/>
              </a:solidFill>
            </a:endParaRPr>
          </a:p>
          <a:p>
            <a:pPr indent="0" lvl="0" marL="0" rtl="0" algn="l">
              <a:spcBef>
                <a:spcPts val="0"/>
              </a:spcBef>
              <a:spcAft>
                <a:spcPts val="0"/>
              </a:spcAft>
              <a:buNone/>
            </a:pPr>
            <a:r>
              <a:rPr lang="en" sz="1300">
                <a:solidFill>
                  <a:schemeClr val="dk2"/>
                </a:solidFill>
              </a:rPr>
              <a:t>13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52k self-instruct style data distilled from text-davinci-003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Model weight diff. to LLaMA 7B</a:t>
            </a:r>
            <a:endParaRPr sz="1300">
              <a:solidFill>
                <a:schemeClr val="dk2"/>
              </a:solidFill>
            </a:endParaRPr>
          </a:p>
          <a:p>
            <a:pPr indent="0" lvl="0" marL="0" rtl="0" algn="l">
              <a:spcBef>
                <a:spcPts val="0"/>
              </a:spcBef>
              <a:spcAft>
                <a:spcPts val="0"/>
              </a:spcAft>
              <a:buNone/>
            </a:pPr>
            <a:r>
              <a:rPr lang="en" sz="1000" u="sng">
                <a:solidFill>
                  <a:schemeClr val="hlink"/>
                </a:solidFill>
                <a:hlinkClick r:id="rId4"/>
              </a:rPr>
              <a:t>https://crfm.stanford.edu/2023/03/13/alpaca.html</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9" name="Google Shape;69;p15"/>
          <p:cNvPicPr preferRelativeResize="0"/>
          <p:nvPr/>
        </p:nvPicPr>
        <p:blipFill>
          <a:blip r:embed="rId3">
            <a:alphaModFix/>
          </a:blip>
          <a:stretch>
            <a:fillRect/>
          </a:stretch>
        </p:blipFill>
        <p:spPr>
          <a:xfrm>
            <a:off x="5162100" y="804738"/>
            <a:ext cx="3829500" cy="3758223"/>
          </a:xfrm>
          <a:prstGeom prst="rect">
            <a:avLst/>
          </a:prstGeom>
          <a:noFill/>
          <a:ln>
            <a:noFill/>
          </a:ln>
        </p:spPr>
      </p:pic>
      <p:sp>
        <p:nvSpPr>
          <p:cNvPr id="70" name="Google Shape;70;p15"/>
          <p:cNvSpPr txBox="1"/>
          <p:nvPr/>
        </p:nvSpPr>
        <p:spPr>
          <a:xfrm>
            <a:off x="6454350" y="4501975"/>
            <a:ext cx="2446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2"/>
                </a:solidFill>
                <a:latin typeface="Helvetica Neue Light"/>
                <a:ea typeface="Helvetica Neue Light"/>
                <a:cs typeface="Helvetica Neue Light"/>
                <a:sym typeface="Helvetica Neue Light"/>
              </a:rPr>
              <a:t>Shannon 1948</a:t>
            </a:r>
            <a:endParaRPr sz="1200">
              <a:solidFill>
                <a:schemeClr val="dk2"/>
              </a:solidFill>
              <a:latin typeface="Helvetica Neue Light"/>
              <a:ea typeface="Helvetica Neue Light"/>
              <a:cs typeface="Helvetica Neue Light"/>
              <a:sym typeface="Helvetica Neue Light"/>
            </a:endParaRPr>
          </a:p>
        </p:txBody>
      </p:sp>
      <p:sp>
        <p:nvSpPr>
          <p:cNvPr id="71" name="Google Shape;71;p15"/>
          <p:cNvSpPr txBox="1"/>
          <p:nvPr/>
        </p:nvSpPr>
        <p:spPr>
          <a:xfrm>
            <a:off x="311700" y="1152475"/>
            <a:ext cx="4691100" cy="33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1948: Claude Shannon models English</a:t>
            </a:r>
            <a:endParaRPr b="1" sz="1800">
              <a:solidFill>
                <a:schemeClr val="dk2"/>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sz="1800">
              <a:solidFill>
                <a:schemeClr val="dk2"/>
              </a:solidFill>
              <a:latin typeface="Helvetica Neue Light"/>
              <a:ea typeface="Helvetica Neue Light"/>
              <a:cs typeface="Helvetica Neue Light"/>
              <a:sym typeface="Helvetica Neue Light"/>
            </a:endParaRPr>
          </a:p>
        </p:txBody>
      </p:sp>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idx="1" type="body"/>
          </p:nvPr>
        </p:nvSpPr>
        <p:spPr>
          <a:xfrm>
            <a:off x="311700" y="1152475"/>
            <a:ext cx="49077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00"/>
              <a:buNone/>
            </a:pPr>
            <a:r>
              <a:t/>
            </a:r>
            <a:endParaRPr>
              <a:latin typeface="Helvetica Neue Light"/>
              <a:ea typeface="Helvetica Neue Light"/>
              <a:cs typeface="Helvetica Neue Light"/>
              <a:sym typeface="Helvetica Neue Light"/>
            </a:endParaRPr>
          </a:p>
          <a:p>
            <a:pPr indent="-203200" lvl="0" marL="177800" rtl="0" algn="l">
              <a:lnSpc>
                <a:spcPct val="105000"/>
              </a:lnSpc>
              <a:spcBef>
                <a:spcPts val="1200"/>
              </a:spcBef>
              <a:spcAft>
                <a:spcPts val="0"/>
              </a:spcAft>
              <a:buSzPts val="1800"/>
              <a:buFont typeface="Helvetica Neue Light"/>
              <a:buAutoNum type="arabicPeriod"/>
            </a:pPr>
            <a:r>
              <a:rPr lang="en">
                <a:latin typeface="Helvetica Neue Light"/>
                <a:ea typeface="Helvetica Neue Light"/>
                <a:cs typeface="Helvetica Neue Light"/>
                <a:sym typeface="Helvetica Neue Light"/>
              </a:rPr>
              <a:t>Adapt base model to </a:t>
            </a:r>
            <a:r>
              <a:rPr b="1" lang="en">
                <a:latin typeface="Helvetica Neue"/>
                <a:ea typeface="Helvetica Neue"/>
                <a:cs typeface="Helvetica Neue"/>
                <a:sym typeface="Helvetica Neue"/>
              </a:rPr>
              <a:t>specific style of input</a:t>
            </a:r>
            <a:endParaRPr b="1">
              <a:latin typeface="Helvetica Neue"/>
              <a:ea typeface="Helvetica Neue"/>
              <a:cs typeface="Helvetica Neue"/>
              <a:sym typeface="Helvetica Neue"/>
            </a:endParaRPr>
          </a:p>
          <a:p>
            <a:pPr indent="-203200" lvl="0" marL="177800" rtl="0" algn="l">
              <a:lnSpc>
                <a:spcPct val="105000"/>
              </a:lnSpc>
              <a:spcBef>
                <a:spcPts val="0"/>
              </a:spcBef>
              <a:spcAft>
                <a:spcPts val="0"/>
              </a:spcAft>
              <a:buSzPts val="1800"/>
              <a:buFont typeface="Helvetica Neue Light"/>
              <a:buAutoNum type="arabicPeriod"/>
            </a:pPr>
            <a:r>
              <a:rPr lang="en">
                <a:latin typeface="Helvetica Neue Light"/>
                <a:ea typeface="Helvetica Neue Light"/>
                <a:cs typeface="Helvetica Neue Light"/>
                <a:sym typeface="Helvetica Neue Light"/>
              </a:rPr>
              <a:t>Ability to include system prompts, multi-turn dialogues, and other </a:t>
            </a:r>
            <a:r>
              <a:rPr b="1" lang="en">
                <a:latin typeface="Helvetica Neue"/>
                <a:ea typeface="Helvetica Neue"/>
                <a:cs typeface="Helvetica Neue"/>
                <a:sym typeface="Helvetica Neue"/>
              </a:rPr>
              <a:t>chat templates</a:t>
            </a:r>
            <a:endParaRPr b="1">
              <a:latin typeface="Helvetica Neue"/>
              <a:ea typeface="Helvetica Neue"/>
              <a:cs typeface="Helvetica Neue"/>
              <a:sym typeface="Helvetica Neue"/>
            </a:endParaRPr>
          </a:p>
          <a:p>
            <a:pPr indent="0" lvl="0" marL="0" rtl="0" algn="l">
              <a:lnSpc>
                <a:spcPct val="105000"/>
              </a:lnSpc>
              <a:spcBef>
                <a:spcPts val="1200"/>
              </a:spcBef>
              <a:spcAft>
                <a:spcPts val="1200"/>
              </a:spcAft>
              <a:buSzPts val="900"/>
              <a:buNone/>
            </a:pPr>
            <a:r>
              <a:t/>
            </a:r>
            <a:endParaRPr>
              <a:latin typeface="Helvetica Neue Light"/>
              <a:ea typeface="Helvetica Neue Light"/>
              <a:cs typeface="Helvetica Neue Light"/>
              <a:sym typeface="Helvetica Neue Light"/>
            </a:endParaRPr>
          </a:p>
        </p:txBody>
      </p:sp>
      <p:sp>
        <p:nvSpPr>
          <p:cNvPr id="369" name="Google Shape;369;p4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370" name="Google Shape;370;p42"/>
          <p:cNvPicPr preferRelativeResize="0"/>
          <p:nvPr/>
        </p:nvPicPr>
        <p:blipFill>
          <a:blip r:embed="rId3">
            <a:alphaModFix/>
          </a:blip>
          <a:stretch>
            <a:fillRect/>
          </a:stretch>
        </p:blipFill>
        <p:spPr>
          <a:xfrm>
            <a:off x="5332231" y="1705116"/>
            <a:ext cx="3654958" cy="2566986"/>
          </a:xfrm>
          <a:prstGeom prst="rect">
            <a:avLst/>
          </a:prstGeom>
          <a:noFill/>
          <a:ln>
            <a:noFill/>
          </a:ln>
        </p:spPr>
      </p:pic>
      <p:sp>
        <p:nvSpPr>
          <p:cNvPr id="371" name="Google Shape;3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idea</a:t>
            </a:r>
            <a:r>
              <a:rPr lang="en"/>
              <a:t>: Instruction fine-tuning (IFT)</a:t>
            </a:r>
            <a:endParaRPr/>
          </a:p>
        </p:txBody>
      </p:sp>
      <p:sp>
        <p:nvSpPr>
          <p:cNvPr id="372" name="Google Shape;372;p42"/>
          <p:cNvSpPr txBox="1"/>
          <p:nvPr/>
        </p:nvSpPr>
        <p:spPr>
          <a:xfrm>
            <a:off x="1540225" y="2662425"/>
            <a:ext cx="3169500" cy="1428300"/>
          </a:xfrm>
          <a:prstGeom prst="rect">
            <a:avLst/>
          </a:prstGeom>
          <a:solidFill>
            <a:srgbClr val="F9FAF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&lt;|system|&gt;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You’re a helpful agent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&lt;|end|&gt;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&lt;|user|&gt;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{query}</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&lt;|end|&gt;</a:t>
            </a:r>
            <a:endParaRPr sz="1150">
              <a:solidFill>
                <a:srgbClr val="50A14F"/>
              </a:solidFill>
              <a:highlight>
                <a:srgbClr val="F9FAFB"/>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50A14F"/>
                </a:solidFill>
                <a:highlight>
                  <a:srgbClr val="F9FAFB"/>
                </a:highlight>
                <a:latin typeface="Courier New"/>
                <a:ea typeface="Courier New"/>
                <a:cs typeface="Courier New"/>
                <a:sym typeface="Courier New"/>
              </a:rPr>
              <a:t>&lt;|assistant|&gt;{Answer goes here}</a:t>
            </a:r>
            <a:endParaRPr sz="1150">
              <a:solidFill>
                <a:srgbClr val="4B5563"/>
              </a:solidFill>
              <a:highlight>
                <a:srgbClr val="F9FAFB"/>
              </a:highlight>
              <a:latin typeface="Courier New"/>
              <a:ea typeface="Courier New"/>
              <a:cs typeface="Courier New"/>
              <a:sym typeface="Courier New"/>
            </a:endParaRPr>
          </a:p>
          <a:p>
            <a:pPr indent="0" lvl="0" marL="139700" marR="139700" rtl="0" algn="l">
              <a:lnSpc>
                <a:spcPct val="171429"/>
              </a:lnSpc>
              <a:spcBef>
                <a:spcPts val="1600"/>
              </a:spcBef>
              <a:spcAft>
                <a:spcPts val="0"/>
              </a:spcAft>
              <a:buClr>
                <a:schemeClr val="dk1"/>
              </a:buClr>
              <a:buSzPts val="1100"/>
              <a:buFont typeface="Arial"/>
              <a:buNone/>
            </a:pPr>
            <a:r>
              <a:t/>
            </a:r>
            <a:endParaRPr sz="1150">
              <a:solidFill>
                <a:srgbClr val="4B5563"/>
              </a:solidFill>
              <a:highlight>
                <a:srgbClr val="F9FAFB"/>
              </a:highlight>
              <a:latin typeface="Courier New"/>
              <a:ea typeface="Courier New"/>
              <a:cs typeface="Courier New"/>
              <a:sym typeface="Courier New"/>
            </a:endParaRPr>
          </a:p>
          <a:p>
            <a:pPr indent="0" lvl="0" marL="0" rtl="0" algn="l">
              <a:lnSpc>
                <a:spcPct val="115000"/>
              </a:lnSpc>
              <a:spcBef>
                <a:spcPts val="1600"/>
              </a:spcBef>
              <a:spcAft>
                <a:spcPts val="0"/>
              </a:spcAft>
              <a:buClr>
                <a:schemeClr val="dk1"/>
              </a:buClr>
              <a:buSzPts val="1100"/>
              <a:buFont typeface="Arial"/>
              <a:buNone/>
            </a:pPr>
            <a:r>
              <a:t/>
            </a:r>
            <a:endParaRPr sz="1300">
              <a:solidFill>
                <a:srgbClr val="50A14F"/>
              </a:solidFill>
              <a:latin typeface="Roboto Mono"/>
              <a:ea typeface="Roboto Mono"/>
              <a:cs typeface="Roboto Mono"/>
              <a:sym typeface="Roboto Mono"/>
            </a:endParaRPr>
          </a:p>
          <a:p>
            <a:pPr indent="0" lvl="0" marL="0" rtl="0" algn="l">
              <a:spcBef>
                <a:spcPts val="0"/>
              </a:spcBef>
              <a:spcAft>
                <a:spcPts val="0"/>
              </a:spcAft>
              <a:buNone/>
            </a:pPr>
            <a:r>
              <a:t/>
            </a:r>
            <a:endParaRPr sz="2000">
              <a:solidFill>
                <a:schemeClr val="dk2"/>
              </a:solidFill>
            </a:endParaRPr>
          </a:p>
        </p:txBody>
      </p:sp>
      <p:sp>
        <p:nvSpPr>
          <p:cNvPr id="373" name="Google Shape;373;p42"/>
          <p:cNvSpPr txBox="1"/>
          <p:nvPr/>
        </p:nvSpPr>
        <p:spPr>
          <a:xfrm>
            <a:off x="3634550" y="2826925"/>
            <a:ext cx="23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System prompt</a:t>
            </a:r>
            <a:endParaRPr>
              <a:solidFill>
                <a:schemeClr val="dk2"/>
              </a:solidFill>
            </a:endParaRPr>
          </a:p>
        </p:txBody>
      </p:sp>
      <p:sp>
        <p:nvSpPr>
          <p:cNvPr id="374" name="Google Shape;374;p42"/>
          <p:cNvSpPr txBox="1"/>
          <p:nvPr/>
        </p:nvSpPr>
        <p:spPr>
          <a:xfrm>
            <a:off x="168075" y="3841975"/>
            <a:ext cx="175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Special </a:t>
            </a:r>
            <a:endParaRPr>
              <a:solidFill>
                <a:schemeClr val="dk2"/>
              </a:solidFill>
            </a:endParaRPr>
          </a:p>
          <a:p>
            <a:pPr indent="0" lvl="0" marL="0" rtl="0" algn="l">
              <a:spcBef>
                <a:spcPts val="0"/>
              </a:spcBef>
              <a:spcAft>
                <a:spcPts val="0"/>
              </a:spcAft>
              <a:buNone/>
            </a:pPr>
            <a:r>
              <a:rPr lang="en">
                <a:solidFill>
                  <a:schemeClr val="dk2"/>
                </a:solidFill>
              </a:rPr>
              <a:t>tokens </a:t>
            </a:r>
            <a:endParaRPr>
              <a:solidFill>
                <a:schemeClr val="dk2"/>
              </a:solidFill>
            </a:endParaRPr>
          </a:p>
        </p:txBody>
      </p:sp>
      <p:cxnSp>
        <p:nvCxnSpPr>
          <p:cNvPr id="375" name="Google Shape;375;p42"/>
          <p:cNvCxnSpPr/>
          <p:nvPr/>
        </p:nvCxnSpPr>
        <p:spPr>
          <a:xfrm flipH="1" rot="10800000">
            <a:off x="986575" y="3208125"/>
            <a:ext cx="637800" cy="8826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42"/>
          <p:cNvCxnSpPr/>
          <p:nvPr/>
        </p:nvCxnSpPr>
        <p:spPr>
          <a:xfrm flipH="1" rot="10800000">
            <a:off x="986575" y="3400725"/>
            <a:ext cx="645900" cy="6900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42"/>
          <p:cNvCxnSpPr/>
          <p:nvPr/>
        </p:nvCxnSpPr>
        <p:spPr>
          <a:xfrm flipH="1" rot="10800000">
            <a:off x="986575" y="3914325"/>
            <a:ext cx="609900" cy="1764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42"/>
          <p:cNvCxnSpPr/>
          <p:nvPr/>
        </p:nvCxnSpPr>
        <p:spPr>
          <a:xfrm flipH="1" rot="10800000">
            <a:off x="970500" y="2895150"/>
            <a:ext cx="626100" cy="120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3"/>
          <p:cNvPicPr preferRelativeResize="0"/>
          <p:nvPr/>
        </p:nvPicPr>
        <p:blipFill>
          <a:blip r:embed="rId3">
            <a:alphaModFix/>
          </a:blip>
          <a:stretch>
            <a:fillRect/>
          </a:stretch>
        </p:blipFill>
        <p:spPr>
          <a:xfrm>
            <a:off x="1167517" y="2455687"/>
            <a:ext cx="2267737" cy="2207532"/>
          </a:xfrm>
          <a:prstGeom prst="rect">
            <a:avLst/>
          </a:prstGeom>
          <a:noFill/>
          <a:ln cap="flat" cmpd="sng" w="19050">
            <a:solidFill>
              <a:schemeClr val="dk2"/>
            </a:solidFill>
            <a:prstDash val="solid"/>
            <a:round/>
            <a:headEnd len="sm" w="sm" type="none"/>
            <a:tailEnd len="sm" w="sm" type="none"/>
          </a:ln>
        </p:spPr>
      </p:pic>
      <p:sp>
        <p:nvSpPr>
          <p:cNvPr id="384" name="Google Shape;38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900"/>
              <a:buFont typeface="Arial"/>
              <a:buNone/>
            </a:pPr>
            <a:r>
              <a:rPr lang="en">
                <a:latin typeface="Helvetica Neue Light"/>
                <a:ea typeface="Helvetica Neue Light"/>
                <a:cs typeface="Helvetica Neue Light"/>
                <a:sym typeface="Helvetica Neue Light"/>
              </a:rPr>
              <a:t>starting point: a base language model</a:t>
            </a:r>
            <a:endParaRPr b="1">
              <a:solidFill>
                <a:srgbClr val="0097A7"/>
              </a:solidFill>
              <a:latin typeface="Helvetica Neue"/>
              <a:ea typeface="Helvetica Neue"/>
              <a:cs typeface="Helvetica Neue"/>
              <a:sym typeface="Helvetica Neue"/>
            </a:endParaRPr>
          </a:p>
          <a:p>
            <a:pPr indent="0" lvl="0" marL="0" rtl="0" algn="l">
              <a:lnSpc>
                <a:spcPct val="105000"/>
              </a:lnSpc>
              <a:spcBef>
                <a:spcPts val="1200"/>
              </a:spcBef>
              <a:spcAft>
                <a:spcPts val="0"/>
              </a:spcAft>
              <a:buSzPts val="900"/>
              <a:buNone/>
            </a:pPr>
            <a:r>
              <a:rPr b="1" lang="en">
                <a:latin typeface="Helvetica Neue"/>
                <a:ea typeface="Helvetica Neue"/>
                <a:cs typeface="Helvetica Neue"/>
                <a:sym typeface="Helvetica Neue"/>
              </a:rPr>
              <a:t>continue training a transformer with pairs of </a:t>
            </a:r>
            <a:endParaRPr b="1">
              <a:latin typeface="Helvetica Neue"/>
              <a:ea typeface="Helvetica Neue"/>
              <a:cs typeface="Helvetica Neue"/>
              <a:sym typeface="Helvetica Neue"/>
            </a:endParaRPr>
          </a:p>
          <a:p>
            <a:pPr indent="0" lvl="0" marL="0" rtl="0" algn="l">
              <a:lnSpc>
                <a:spcPct val="105000"/>
              </a:lnSpc>
              <a:spcBef>
                <a:spcPts val="1200"/>
              </a:spcBef>
              <a:spcAft>
                <a:spcPts val="0"/>
              </a:spcAft>
              <a:buSzPts val="900"/>
              <a:buNone/>
            </a:pPr>
            <a:r>
              <a:rPr b="1" lang="en">
                <a:solidFill>
                  <a:srgbClr val="0097A7"/>
                </a:solidFill>
                <a:latin typeface="Helvetica Neue"/>
                <a:ea typeface="Helvetica Neue"/>
                <a:cs typeface="Helvetica Neue"/>
                <a:sym typeface="Helvetica Neue"/>
              </a:rPr>
              <a:t>question: answer</a:t>
            </a:r>
            <a:endParaRPr b="1">
              <a:solidFill>
                <a:srgbClr val="0097A7"/>
              </a:solidFill>
              <a:latin typeface="Helvetica Neue"/>
              <a:ea typeface="Helvetica Neue"/>
              <a:cs typeface="Helvetica Neue"/>
              <a:sym typeface="Helvetica Neue"/>
            </a:endParaRPr>
          </a:p>
          <a:p>
            <a:pPr indent="0" lvl="0" marL="0" rtl="0" algn="l">
              <a:lnSpc>
                <a:spcPct val="105000"/>
              </a:lnSpc>
              <a:spcBef>
                <a:spcPts val="1200"/>
              </a:spcBef>
              <a:spcAft>
                <a:spcPts val="1200"/>
              </a:spcAft>
              <a:buSzPts val="900"/>
              <a:buNone/>
            </a:pPr>
            <a:r>
              <a:t/>
            </a:r>
            <a:endParaRPr>
              <a:latin typeface="Helvetica Neue Light"/>
              <a:ea typeface="Helvetica Neue Light"/>
              <a:cs typeface="Helvetica Neue Light"/>
              <a:sym typeface="Helvetica Neue Light"/>
            </a:endParaRPr>
          </a:p>
        </p:txBody>
      </p:sp>
      <p:sp>
        <p:nvSpPr>
          <p:cNvPr id="385" name="Google Shape;385;p43"/>
          <p:cNvSpPr txBox="1"/>
          <p:nvPr/>
        </p:nvSpPr>
        <p:spPr>
          <a:xfrm>
            <a:off x="3435403" y="4301241"/>
            <a:ext cx="165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Stack Overflow :</a:t>
            </a:r>
            <a:r>
              <a:rPr i="1" lang="en" sz="700"/>
              <a:t>What makes a transformer a transformer?</a:t>
            </a:r>
            <a:r>
              <a:rPr lang="en" sz="700"/>
              <a:t>, nbro 2021</a:t>
            </a:r>
            <a:endParaRPr sz="700"/>
          </a:p>
        </p:txBody>
      </p:sp>
      <p:sp>
        <p:nvSpPr>
          <p:cNvPr id="386" name="Google Shape;386;p4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387" name="Google Shape;387;p43"/>
          <p:cNvPicPr preferRelativeResize="0"/>
          <p:nvPr/>
        </p:nvPicPr>
        <p:blipFill>
          <a:blip r:embed="rId4">
            <a:alphaModFix/>
          </a:blip>
          <a:stretch>
            <a:fillRect/>
          </a:stretch>
        </p:blipFill>
        <p:spPr>
          <a:xfrm>
            <a:off x="5332231" y="1705116"/>
            <a:ext cx="3654958" cy="2566986"/>
          </a:xfrm>
          <a:prstGeom prst="rect">
            <a:avLst/>
          </a:prstGeom>
          <a:noFill/>
          <a:ln>
            <a:noFill/>
          </a:ln>
        </p:spPr>
      </p:pic>
      <p:sp>
        <p:nvSpPr>
          <p:cNvPr id="388" name="Google Shape;38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Key idea: Instruction fine-tuning (IFT)</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394" name="Google Shape;39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idea: Self-instruct / synthetic data</a:t>
            </a:r>
            <a:endParaRPr/>
          </a:p>
        </p:txBody>
      </p:sp>
      <p:sp>
        <p:nvSpPr>
          <p:cNvPr id="395" name="Google Shape;395;p44"/>
          <p:cNvSpPr txBox="1"/>
          <p:nvPr>
            <p:ph idx="1" type="body"/>
          </p:nvPr>
        </p:nvSpPr>
        <p:spPr>
          <a:xfrm>
            <a:off x="311700" y="1152475"/>
            <a:ext cx="4113900" cy="3824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Start</a:t>
            </a:r>
            <a:r>
              <a:rPr lang="en"/>
              <a:t>: N high-quality (often human) prompts</a:t>
            </a:r>
            <a:endParaRPr/>
          </a:p>
          <a:p>
            <a:pPr indent="0" lvl="0" marL="0" rtl="0" algn="l">
              <a:spcBef>
                <a:spcPts val="1200"/>
              </a:spcBef>
              <a:spcAft>
                <a:spcPts val="0"/>
              </a:spcAft>
              <a:buNone/>
            </a:pPr>
            <a:r>
              <a:rPr b="1" lang="en"/>
              <a:t>Ask a strong LM</a:t>
            </a:r>
            <a:r>
              <a:rPr lang="en"/>
              <a:t>: Create a modified version of these instructions.</a:t>
            </a:r>
            <a:endParaRPr/>
          </a:p>
          <a:p>
            <a:pPr indent="0" lvl="0" marL="0" rtl="0" algn="l">
              <a:spcBef>
                <a:spcPts val="1200"/>
              </a:spcBef>
              <a:spcAft>
                <a:spcPts val="0"/>
              </a:spcAft>
              <a:buNone/>
            </a:pPr>
            <a:r>
              <a:rPr b="1" lang="en"/>
              <a:t>Generate completions</a:t>
            </a:r>
            <a:r>
              <a:rPr lang="en"/>
              <a:t> with another (or same) strong LM.</a:t>
            </a:r>
            <a:endParaRPr/>
          </a:p>
          <a:p>
            <a:pPr indent="0" lvl="0" marL="0" rtl="0" algn="l">
              <a:spcBef>
                <a:spcPts val="1200"/>
              </a:spcBef>
              <a:spcAft>
                <a:spcPts val="0"/>
              </a:spcAft>
              <a:buNone/>
            </a:pPr>
            <a:r>
              <a:rPr b="1" lang="en"/>
              <a:t>End: </a:t>
            </a:r>
            <a:r>
              <a:rPr lang="en"/>
              <a:t>easily 10x more (synthetic) training data!</a:t>
            </a:r>
            <a:br>
              <a:rPr lang="en"/>
            </a:br>
            <a:endParaRPr/>
          </a:p>
          <a:p>
            <a:pPr indent="0" lvl="0" marL="0" rtl="0" algn="l">
              <a:spcBef>
                <a:spcPts val="1200"/>
              </a:spcBef>
              <a:spcAft>
                <a:spcPts val="1200"/>
              </a:spcAft>
              <a:buNone/>
            </a:pPr>
            <a:r>
              <a:rPr i="1" lang="en"/>
              <a:t>(synthetic data = text generated by another LLM)</a:t>
            </a:r>
            <a:endParaRPr i="1"/>
          </a:p>
        </p:txBody>
      </p:sp>
      <p:pic>
        <p:nvPicPr>
          <p:cNvPr id="396" name="Google Shape;396;p44"/>
          <p:cNvPicPr preferRelativeResize="0"/>
          <p:nvPr/>
        </p:nvPicPr>
        <p:blipFill>
          <a:blip r:embed="rId3">
            <a:alphaModFix/>
          </a:blip>
          <a:stretch>
            <a:fillRect/>
          </a:stretch>
        </p:blipFill>
        <p:spPr>
          <a:xfrm>
            <a:off x="4493125" y="1508175"/>
            <a:ext cx="4650875" cy="1934849"/>
          </a:xfrm>
          <a:prstGeom prst="rect">
            <a:avLst/>
          </a:prstGeom>
          <a:noFill/>
          <a:ln>
            <a:noFill/>
          </a:ln>
        </p:spPr>
      </p:pic>
      <p:sp>
        <p:nvSpPr>
          <p:cNvPr id="397" name="Google Shape;397;p44"/>
          <p:cNvSpPr txBox="1"/>
          <p:nvPr/>
        </p:nvSpPr>
        <p:spPr>
          <a:xfrm>
            <a:off x="7221000" y="2807700"/>
            <a:ext cx="135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rPr>
              <a:t>Taori et al. 2023.</a:t>
            </a:r>
            <a:endParaRPr sz="1200">
              <a:solidFill>
                <a:schemeClr val="dk2"/>
              </a:solidFill>
            </a:endParaRPr>
          </a:p>
        </p:txBody>
      </p:sp>
      <p:sp>
        <p:nvSpPr>
          <p:cNvPr id="398" name="Google Shape;398;p44"/>
          <p:cNvSpPr txBox="1"/>
          <p:nvPr/>
        </p:nvSpPr>
        <p:spPr>
          <a:xfrm>
            <a:off x="6848950" y="4293925"/>
            <a:ext cx="224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rPr>
              <a:t>Self-instruct: Wang et al. 2022</a:t>
            </a:r>
            <a:endParaRPr sz="12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instruction tuned models</a:t>
            </a:r>
            <a:endParaRPr/>
          </a:p>
        </p:txBody>
      </p:sp>
      <p:sp>
        <p:nvSpPr>
          <p:cNvPr id="404" name="Google Shape;40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05" name="Google Shape;405;p4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06" name="Google Shape;406;p45"/>
          <p:cNvPicPr preferRelativeResize="0"/>
          <p:nvPr/>
        </p:nvPicPr>
        <p:blipFill>
          <a:blip r:embed="rId3">
            <a:alphaModFix/>
          </a:blip>
          <a:stretch>
            <a:fillRect/>
          </a:stretch>
        </p:blipFill>
        <p:spPr>
          <a:xfrm>
            <a:off x="311698" y="1152475"/>
            <a:ext cx="1090150" cy="1111550"/>
          </a:xfrm>
          <a:prstGeom prst="rect">
            <a:avLst/>
          </a:prstGeom>
          <a:noFill/>
          <a:ln>
            <a:noFill/>
          </a:ln>
        </p:spPr>
      </p:pic>
      <p:pic>
        <p:nvPicPr>
          <p:cNvPr id="407" name="Google Shape;407;p45"/>
          <p:cNvPicPr preferRelativeResize="0"/>
          <p:nvPr/>
        </p:nvPicPr>
        <p:blipFill>
          <a:blip r:embed="rId4">
            <a:alphaModFix/>
          </a:blip>
          <a:stretch>
            <a:fillRect/>
          </a:stretch>
        </p:blipFill>
        <p:spPr>
          <a:xfrm>
            <a:off x="4669972" y="1152475"/>
            <a:ext cx="1150903" cy="1111550"/>
          </a:xfrm>
          <a:prstGeom prst="rect">
            <a:avLst/>
          </a:prstGeom>
          <a:noFill/>
          <a:ln>
            <a:noFill/>
          </a:ln>
        </p:spPr>
      </p:pic>
      <p:sp>
        <p:nvSpPr>
          <p:cNvPr id="408" name="Google Shape;408;p45"/>
          <p:cNvSpPr txBox="1"/>
          <p:nvPr/>
        </p:nvSpPr>
        <p:spPr>
          <a:xfrm>
            <a:off x="1502875" y="1292600"/>
            <a:ext cx="2960400" cy="14160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Alpaca</a:t>
            </a:r>
            <a:endParaRPr sz="1800">
              <a:solidFill>
                <a:schemeClr val="dk2"/>
              </a:solidFill>
            </a:endParaRPr>
          </a:p>
          <a:p>
            <a:pPr indent="0" lvl="0" marL="0" rtl="0" algn="l">
              <a:spcBef>
                <a:spcPts val="0"/>
              </a:spcBef>
              <a:spcAft>
                <a:spcPts val="0"/>
              </a:spcAft>
              <a:buNone/>
            </a:pPr>
            <a:r>
              <a:rPr lang="en" sz="1300">
                <a:solidFill>
                  <a:schemeClr val="dk2"/>
                </a:solidFill>
              </a:rPr>
              <a:t>13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52k self-instruct style data distilled from text-davinci-003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Model weight diff. to LLaMA 7B</a:t>
            </a:r>
            <a:endParaRPr sz="1300">
              <a:solidFill>
                <a:schemeClr val="dk2"/>
              </a:solidFill>
            </a:endParaRPr>
          </a:p>
          <a:p>
            <a:pPr indent="0" lvl="0" marL="0" rtl="0" algn="l">
              <a:spcBef>
                <a:spcPts val="0"/>
              </a:spcBef>
              <a:spcAft>
                <a:spcPts val="0"/>
              </a:spcAft>
              <a:buNone/>
            </a:pPr>
            <a:r>
              <a:rPr lang="en" sz="1000" u="sng">
                <a:solidFill>
                  <a:schemeClr val="hlink"/>
                </a:solidFill>
                <a:hlinkClick r:id="rId5"/>
              </a:rPr>
              <a:t>https://crfm.stanford.edu/2023/03/13/alpaca.html</a:t>
            </a:r>
            <a:endParaRPr sz="1000">
              <a:solidFill>
                <a:schemeClr val="dk2"/>
              </a:solidFill>
            </a:endParaRPr>
          </a:p>
        </p:txBody>
      </p:sp>
      <p:sp>
        <p:nvSpPr>
          <p:cNvPr id="409" name="Google Shape;409;p45"/>
          <p:cNvSpPr txBox="1"/>
          <p:nvPr/>
        </p:nvSpPr>
        <p:spPr>
          <a:xfrm>
            <a:off x="5921900" y="1292600"/>
            <a:ext cx="26928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Vicuna </a:t>
            </a:r>
            <a:r>
              <a:rPr lang="en" sz="1100">
                <a:solidFill>
                  <a:schemeClr val="dk2"/>
                </a:solidFill>
              </a:rPr>
              <a:t>(lmsys/vicuna-7b-delta-v0)</a:t>
            </a:r>
            <a:endParaRPr sz="1100">
              <a:solidFill>
                <a:schemeClr val="dk2"/>
              </a:solidFill>
            </a:endParaRPr>
          </a:p>
          <a:p>
            <a:pPr indent="0" lvl="0" marL="0" rtl="0" algn="l">
              <a:spcBef>
                <a:spcPts val="0"/>
              </a:spcBef>
              <a:spcAft>
                <a:spcPts val="0"/>
              </a:spcAft>
              <a:buNone/>
            </a:pPr>
            <a:r>
              <a:rPr lang="en" sz="1300">
                <a:solidFill>
                  <a:schemeClr val="dk2"/>
                </a:solidFill>
              </a:rPr>
              <a:t>30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Fine-tunes ChatGPT data from ShareGPT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and 13B diff’s</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Introduces LLM-as-a-judge</a:t>
            </a:r>
            <a:endParaRPr sz="1300">
              <a:solidFill>
                <a:schemeClr val="dk2"/>
              </a:solidFill>
            </a:endParaRPr>
          </a:p>
          <a:p>
            <a:pPr indent="0" lvl="0" marL="0" rtl="0" algn="l">
              <a:spcBef>
                <a:spcPts val="0"/>
              </a:spcBef>
              <a:spcAft>
                <a:spcPts val="0"/>
              </a:spcAft>
              <a:buNone/>
            </a:pPr>
            <a:r>
              <a:rPr lang="en" sz="1000" u="sng">
                <a:solidFill>
                  <a:schemeClr val="hlink"/>
                </a:solidFill>
                <a:hlinkClick r:id="rId6"/>
              </a:rPr>
              <a:t>https://lmsys.org/blog/2023-03-30-vicuna/</a:t>
            </a:r>
            <a:endParaRPr sz="1000">
              <a:solidFill>
                <a:schemeClr val="dk2"/>
              </a:solidFill>
            </a:endParaRPr>
          </a:p>
        </p:txBody>
      </p:sp>
      <p:sp>
        <p:nvSpPr>
          <p:cNvPr id="410" name="Google Shape;410;p45"/>
          <p:cNvSpPr/>
          <p:nvPr/>
        </p:nvSpPr>
        <p:spPr>
          <a:xfrm>
            <a:off x="4485100" y="997400"/>
            <a:ext cx="4365300" cy="1962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resource: ShareGPT data</a:t>
            </a:r>
            <a:endParaRPr/>
          </a:p>
        </p:txBody>
      </p:sp>
      <p:sp>
        <p:nvSpPr>
          <p:cNvPr id="416" name="Google Shape;416;p46"/>
          <p:cNvSpPr txBox="1"/>
          <p:nvPr>
            <p:ph idx="1" type="body"/>
          </p:nvPr>
        </p:nvSpPr>
        <p:spPr>
          <a:xfrm>
            <a:off x="311700" y="1152475"/>
            <a:ext cx="4677600" cy="34164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b="1" lang="en" sz="1700"/>
              <a:t>Source</a:t>
            </a:r>
            <a:r>
              <a:rPr lang="en" sz="1700"/>
              <a:t>: Data from a sharing tool for their ChatGPT conversations</a:t>
            </a:r>
            <a:endParaRPr sz="1700"/>
          </a:p>
          <a:p>
            <a:pPr indent="-336550" lvl="0" marL="457200" rtl="0" algn="l">
              <a:lnSpc>
                <a:spcPct val="105000"/>
              </a:lnSpc>
              <a:spcBef>
                <a:spcPts val="0"/>
              </a:spcBef>
              <a:spcAft>
                <a:spcPts val="0"/>
              </a:spcAft>
              <a:buSzPts val="1700"/>
              <a:buChar char="●"/>
            </a:pPr>
            <a:r>
              <a:rPr b="1" lang="en" sz="1700"/>
              <a:t>Question</a:t>
            </a:r>
            <a:r>
              <a:rPr lang="en" sz="1700"/>
              <a:t>: Legal grey area, most of these datasets are </a:t>
            </a:r>
            <a:r>
              <a:rPr i="1" lang="en" sz="1700"/>
              <a:t>unlicensed / without consent</a:t>
            </a:r>
            <a:r>
              <a:rPr lang="en" sz="1700"/>
              <a:t>.</a:t>
            </a:r>
            <a:endParaRPr sz="1700"/>
          </a:p>
          <a:p>
            <a:pPr indent="-336550" lvl="0" marL="457200" rtl="0" algn="l">
              <a:lnSpc>
                <a:spcPct val="105000"/>
              </a:lnSpc>
              <a:spcBef>
                <a:spcPts val="0"/>
              </a:spcBef>
              <a:spcAft>
                <a:spcPts val="0"/>
              </a:spcAft>
              <a:buSzPts val="1700"/>
              <a:buChar char="●"/>
            </a:pPr>
            <a:r>
              <a:rPr b="1" lang="en" sz="1700"/>
              <a:t>Use: </a:t>
            </a:r>
            <a:r>
              <a:rPr lang="en" sz="1700"/>
              <a:t>extensive use in last 18 months, starting to be replaced by carefully collected counterparts:</a:t>
            </a:r>
            <a:endParaRPr sz="1700"/>
          </a:p>
          <a:p>
            <a:pPr indent="-311150" lvl="1" marL="914400" rtl="0" algn="l">
              <a:lnSpc>
                <a:spcPct val="105000"/>
              </a:lnSpc>
              <a:spcBef>
                <a:spcPts val="0"/>
              </a:spcBef>
              <a:spcAft>
                <a:spcPts val="0"/>
              </a:spcAft>
              <a:buSzPts val="1300"/>
              <a:buChar char="○"/>
            </a:pPr>
            <a:r>
              <a:rPr lang="en" sz="1300"/>
              <a:t>LMSYS-Chat-1M: cleaned conversations from ChatBotArena.</a:t>
            </a:r>
            <a:endParaRPr sz="1300"/>
          </a:p>
          <a:p>
            <a:pPr indent="-311150" lvl="1" marL="914400" rtl="0" algn="l">
              <a:lnSpc>
                <a:spcPct val="105000"/>
              </a:lnSpc>
              <a:spcBef>
                <a:spcPts val="0"/>
              </a:spcBef>
              <a:spcAft>
                <a:spcPts val="0"/>
              </a:spcAft>
              <a:buSzPts val="1300"/>
              <a:buChar char="○"/>
            </a:pPr>
            <a:r>
              <a:rPr lang="en" sz="1300"/>
              <a:t>WildChat: free ChatGPT usage in exchange for data.</a:t>
            </a:r>
            <a:endParaRPr sz="1300"/>
          </a:p>
        </p:txBody>
      </p:sp>
      <p:sp>
        <p:nvSpPr>
          <p:cNvPr id="417" name="Google Shape;417;p4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18" name="Google Shape;418;p46"/>
          <p:cNvPicPr preferRelativeResize="0"/>
          <p:nvPr/>
        </p:nvPicPr>
        <p:blipFill>
          <a:blip r:embed="rId3">
            <a:alphaModFix/>
          </a:blip>
          <a:stretch>
            <a:fillRect/>
          </a:stretch>
        </p:blipFill>
        <p:spPr>
          <a:xfrm>
            <a:off x="5089899" y="813875"/>
            <a:ext cx="3742399" cy="3755000"/>
          </a:xfrm>
          <a:prstGeom prst="rect">
            <a:avLst/>
          </a:prstGeom>
          <a:noFill/>
          <a:ln>
            <a:noFill/>
          </a:ln>
        </p:spPr>
      </p:pic>
      <p:sp>
        <p:nvSpPr>
          <p:cNvPr id="419" name="Google Shape;419;p46"/>
          <p:cNvSpPr txBox="1"/>
          <p:nvPr/>
        </p:nvSpPr>
        <p:spPr>
          <a:xfrm>
            <a:off x="0" y="4789500"/>
            <a:ext cx="6299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Source: https://huggingface.co/datasets/anon8231489123/ShareGPT_Vicuna_unfiltered</a:t>
            </a:r>
            <a:endParaRPr sz="11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instruction tuned models</a:t>
            </a:r>
            <a:endParaRPr/>
          </a:p>
        </p:txBody>
      </p:sp>
      <p:sp>
        <p:nvSpPr>
          <p:cNvPr id="425" name="Google Shape;42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6" name="Google Shape;426;p4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27" name="Google Shape;427;p47"/>
          <p:cNvPicPr preferRelativeResize="0"/>
          <p:nvPr/>
        </p:nvPicPr>
        <p:blipFill>
          <a:blip r:embed="rId3">
            <a:alphaModFix/>
          </a:blip>
          <a:stretch>
            <a:fillRect/>
          </a:stretch>
        </p:blipFill>
        <p:spPr>
          <a:xfrm>
            <a:off x="311698" y="1152475"/>
            <a:ext cx="1090150" cy="1111550"/>
          </a:xfrm>
          <a:prstGeom prst="rect">
            <a:avLst/>
          </a:prstGeom>
          <a:noFill/>
          <a:ln>
            <a:noFill/>
          </a:ln>
        </p:spPr>
      </p:pic>
      <p:pic>
        <p:nvPicPr>
          <p:cNvPr id="428" name="Google Shape;428;p47"/>
          <p:cNvPicPr preferRelativeResize="0"/>
          <p:nvPr/>
        </p:nvPicPr>
        <p:blipFill>
          <a:blip r:embed="rId4">
            <a:alphaModFix/>
          </a:blip>
          <a:stretch>
            <a:fillRect/>
          </a:stretch>
        </p:blipFill>
        <p:spPr>
          <a:xfrm>
            <a:off x="4669972" y="1152475"/>
            <a:ext cx="1150903" cy="1111550"/>
          </a:xfrm>
          <a:prstGeom prst="rect">
            <a:avLst/>
          </a:prstGeom>
          <a:noFill/>
          <a:ln>
            <a:noFill/>
          </a:ln>
        </p:spPr>
      </p:pic>
      <p:pic>
        <p:nvPicPr>
          <p:cNvPr id="429" name="Google Shape;429;p47"/>
          <p:cNvPicPr preferRelativeResize="0"/>
          <p:nvPr/>
        </p:nvPicPr>
        <p:blipFill>
          <a:blip r:embed="rId5">
            <a:alphaModFix/>
          </a:blip>
          <a:stretch>
            <a:fillRect/>
          </a:stretch>
        </p:blipFill>
        <p:spPr>
          <a:xfrm>
            <a:off x="311699" y="2834813"/>
            <a:ext cx="1191175" cy="919925"/>
          </a:xfrm>
          <a:prstGeom prst="rect">
            <a:avLst/>
          </a:prstGeom>
          <a:noFill/>
          <a:ln>
            <a:noFill/>
          </a:ln>
        </p:spPr>
      </p:pic>
      <p:sp>
        <p:nvSpPr>
          <p:cNvPr id="430" name="Google Shape;430;p47"/>
          <p:cNvSpPr txBox="1"/>
          <p:nvPr/>
        </p:nvSpPr>
        <p:spPr>
          <a:xfrm>
            <a:off x="1502875" y="1292600"/>
            <a:ext cx="2960400" cy="14160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Alpaca</a:t>
            </a:r>
            <a:endParaRPr sz="1800">
              <a:solidFill>
                <a:schemeClr val="dk2"/>
              </a:solidFill>
            </a:endParaRPr>
          </a:p>
          <a:p>
            <a:pPr indent="0" lvl="0" marL="0" rtl="0" algn="l">
              <a:spcBef>
                <a:spcPts val="0"/>
              </a:spcBef>
              <a:spcAft>
                <a:spcPts val="0"/>
              </a:spcAft>
              <a:buNone/>
            </a:pPr>
            <a:r>
              <a:rPr lang="en" sz="1300">
                <a:solidFill>
                  <a:schemeClr val="dk2"/>
                </a:solidFill>
              </a:rPr>
              <a:t>13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52k self-instruct style data distilled from text-davinci-003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Model weight diff. to LLaMA 7B</a:t>
            </a:r>
            <a:endParaRPr sz="1300">
              <a:solidFill>
                <a:schemeClr val="dk2"/>
              </a:solidFill>
            </a:endParaRPr>
          </a:p>
          <a:p>
            <a:pPr indent="0" lvl="0" marL="0" rtl="0" algn="l">
              <a:spcBef>
                <a:spcPts val="0"/>
              </a:spcBef>
              <a:spcAft>
                <a:spcPts val="0"/>
              </a:spcAft>
              <a:buNone/>
            </a:pPr>
            <a:r>
              <a:rPr lang="en" sz="1000" u="sng">
                <a:solidFill>
                  <a:schemeClr val="hlink"/>
                </a:solidFill>
                <a:hlinkClick r:id="rId6"/>
              </a:rPr>
              <a:t>https://crfm.stanford.edu/2023/03/13/alpaca.html</a:t>
            </a:r>
            <a:endParaRPr sz="1000">
              <a:solidFill>
                <a:schemeClr val="dk2"/>
              </a:solidFill>
            </a:endParaRPr>
          </a:p>
        </p:txBody>
      </p:sp>
      <p:sp>
        <p:nvSpPr>
          <p:cNvPr id="431" name="Google Shape;431;p47"/>
          <p:cNvSpPr txBox="1"/>
          <p:nvPr/>
        </p:nvSpPr>
        <p:spPr>
          <a:xfrm>
            <a:off x="5921900" y="1292600"/>
            <a:ext cx="26928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Vicuna </a:t>
            </a:r>
            <a:r>
              <a:rPr lang="en" sz="1100">
                <a:solidFill>
                  <a:schemeClr val="dk2"/>
                </a:solidFill>
              </a:rPr>
              <a:t>(lmsys/vicuna-7b-delta-v0)</a:t>
            </a:r>
            <a:endParaRPr sz="1100">
              <a:solidFill>
                <a:schemeClr val="dk2"/>
              </a:solidFill>
            </a:endParaRPr>
          </a:p>
          <a:p>
            <a:pPr indent="0" lvl="0" marL="0" rtl="0" algn="l">
              <a:spcBef>
                <a:spcPts val="0"/>
              </a:spcBef>
              <a:spcAft>
                <a:spcPts val="0"/>
              </a:spcAft>
              <a:buNone/>
            </a:pPr>
            <a:r>
              <a:rPr lang="en" sz="1300">
                <a:solidFill>
                  <a:schemeClr val="dk2"/>
                </a:solidFill>
              </a:rPr>
              <a:t>30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Fine-tunes ChatGPT data from ShareGPT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and 13B diff’s</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Introduces LLM-as-a-judge</a:t>
            </a:r>
            <a:endParaRPr sz="1300">
              <a:solidFill>
                <a:schemeClr val="dk2"/>
              </a:solidFill>
            </a:endParaRPr>
          </a:p>
          <a:p>
            <a:pPr indent="0" lvl="0" marL="0" rtl="0" algn="l">
              <a:spcBef>
                <a:spcPts val="0"/>
              </a:spcBef>
              <a:spcAft>
                <a:spcPts val="0"/>
              </a:spcAft>
              <a:buNone/>
            </a:pPr>
            <a:r>
              <a:rPr lang="en" sz="1000" u="sng">
                <a:solidFill>
                  <a:schemeClr val="hlink"/>
                </a:solidFill>
                <a:hlinkClick r:id="rId7"/>
              </a:rPr>
              <a:t>https://lmsys.org/blog/2023-03-30-vicuna/</a:t>
            </a:r>
            <a:endParaRPr sz="1000">
              <a:solidFill>
                <a:schemeClr val="dk2"/>
              </a:solidFill>
            </a:endParaRPr>
          </a:p>
        </p:txBody>
      </p:sp>
      <p:sp>
        <p:nvSpPr>
          <p:cNvPr id="432" name="Google Shape;432;p47"/>
          <p:cNvSpPr txBox="1"/>
          <p:nvPr/>
        </p:nvSpPr>
        <p:spPr>
          <a:xfrm>
            <a:off x="1655275" y="2834825"/>
            <a:ext cx="29604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Koala</a:t>
            </a:r>
            <a:endParaRPr sz="1800">
              <a:solidFill>
                <a:schemeClr val="dk2"/>
              </a:solidFill>
            </a:endParaRPr>
          </a:p>
          <a:p>
            <a:pPr indent="0" lvl="0" marL="0" rtl="0" algn="l">
              <a:spcBef>
                <a:spcPts val="0"/>
              </a:spcBef>
              <a:spcAft>
                <a:spcPts val="0"/>
              </a:spcAft>
              <a:buNone/>
            </a:pPr>
            <a:r>
              <a:rPr lang="en" sz="1300">
                <a:solidFill>
                  <a:schemeClr val="dk2"/>
                </a:solidFill>
              </a:rPr>
              <a:t>3 Apr.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Diverse dataset (Alpaca, Anthropic HH, ShareGPT, WebGPT…)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Human evaluation</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diff.</a:t>
            </a:r>
            <a:endParaRPr sz="1300">
              <a:solidFill>
                <a:schemeClr val="dk2"/>
              </a:solidFill>
            </a:endParaRPr>
          </a:p>
          <a:p>
            <a:pPr indent="0" lvl="0" marL="0" rtl="0" algn="l">
              <a:spcBef>
                <a:spcPts val="0"/>
              </a:spcBef>
              <a:spcAft>
                <a:spcPts val="0"/>
              </a:spcAft>
              <a:buNone/>
            </a:pPr>
            <a:r>
              <a:rPr lang="en" sz="1000" u="sng">
                <a:solidFill>
                  <a:schemeClr val="hlink"/>
                </a:solidFill>
                <a:hlinkClick r:id="rId8"/>
              </a:rPr>
              <a:t>https://bair.berkeley.edu/blog/2023/04/03/koala/</a:t>
            </a:r>
            <a:r>
              <a:rPr lang="en" sz="1000">
                <a:solidFill>
                  <a:schemeClr val="dk2"/>
                </a:solidFill>
              </a:rPr>
              <a:t> </a:t>
            </a:r>
            <a:endParaRPr sz="1000">
              <a:solidFill>
                <a:schemeClr val="dk2"/>
              </a:solidFill>
            </a:endParaRPr>
          </a:p>
        </p:txBody>
      </p:sp>
      <p:sp>
        <p:nvSpPr>
          <p:cNvPr id="433" name="Google Shape;433;p47"/>
          <p:cNvSpPr/>
          <p:nvPr/>
        </p:nvSpPr>
        <p:spPr>
          <a:xfrm>
            <a:off x="235500" y="2708600"/>
            <a:ext cx="4365300" cy="19620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weight differences?</a:t>
            </a:r>
            <a:endParaRPr/>
          </a:p>
        </p:txBody>
      </p:sp>
      <p:sp>
        <p:nvSpPr>
          <p:cNvPr id="439" name="Google Shape;439;p48"/>
          <p:cNvSpPr txBox="1"/>
          <p:nvPr>
            <p:ph idx="1" type="body"/>
          </p:nvPr>
        </p:nvSpPr>
        <p:spPr>
          <a:xfrm>
            <a:off x="311700" y="1152475"/>
            <a:ext cx="4032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LLaMA weights were released as “</a:t>
            </a:r>
            <a:r>
              <a:rPr b="1" lang="en"/>
              <a:t>research only</a:t>
            </a:r>
            <a:r>
              <a:rPr lang="en"/>
              <a:t>” and </a:t>
            </a:r>
            <a:r>
              <a:rPr b="1" lang="en"/>
              <a:t>distributed upon request</a:t>
            </a:r>
            <a:endParaRPr b="1"/>
          </a:p>
          <a:p>
            <a:pPr indent="-342900" lvl="0" marL="457200" rtl="0" algn="l">
              <a:spcBef>
                <a:spcPts val="0"/>
              </a:spcBef>
              <a:spcAft>
                <a:spcPts val="0"/>
              </a:spcAft>
              <a:buSzPts val="1800"/>
              <a:buChar char="●"/>
            </a:pPr>
            <a:r>
              <a:rPr lang="en"/>
              <a:t>License </a:t>
            </a:r>
            <a:r>
              <a:rPr b="1" lang="en"/>
              <a:t>prohibits downstream distribution of artifacts</a:t>
            </a:r>
            <a:endParaRPr/>
          </a:p>
          <a:p>
            <a:pPr indent="-342900" lvl="0" marL="457200" rtl="0" algn="l">
              <a:spcBef>
                <a:spcPts val="0"/>
              </a:spcBef>
              <a:spcAft>
                <a:spcPts val="0"/>
              </a:spcAft>
              <a:buSzPts val="1800"/>
              <a:buChar char="●"/>
            </a:pPr>
            <a:r>
              <a:rPr lang="en"/>
              <a:t>People release a “weight delta” that can be merged to obtain a model (same architecture, tokenizer, etc)</a:t>
            </a:r>
            <a:endParaRPr/>
          </a:p>
        </p:txBody>
      </p:sp>
      <p:sp>
        <p:nvSpPr>
          <p:cNvPr id="440" name="Google Shape;440;p4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441" name="Google Shape;441;p48"/>
          <p:cNvSpPr txBox="1"/>
          <p:nvPr/>
        </p:nvSpPr>
        <p:spPr>
          <a:xfrm>
            <a:off x="127975" y="4251200"/>
            <a:ext cx="528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LLaMA access form (and license): </a:t>
            </a:r>
            <a:r>
              <a:rPr lang="en" sz="1300" u="sng">
                <a:solidFill>
                  <a:schemeClr val="hlink"/>
                </a:solidFill>
                <a:hlinkClick r:id="rId3"/>
              </a:rPr>
              <a:t>https://docs.google.com/forms/d/e/1FAIpQLSfqNECQnMkycAp2jP4Z9TFX0cGR4uf7b_fBxjY_OjhJILlKGA/viewform</a:t>
            </a:r>
            <a:r>
              <a:rPr lang="en" sz="1300">
                <a:solidFill>
                  <a:schemeClr val="dk2"/>
                </a:solidFill>
              </a:rPr>
              <a:t> </a:t>
            </a:r>
            <a:endParaRPr sz="1300">
              <a:solidFill>
                <a:schemeClr val="dk2"/>
              </a:solidFill>
            </a:endParaRPr>
          </a:p>
        </p:txBody>
      </p:sp>
      <p:pic>
        <p:nvPicPr>
          <p:cNvPr id="442" name="Google Shape;442;p48"/>
          <p:cNvPicPr preferRelativeResize="0"/>
          <p:nvPr/>
        </p:nvPicPr>
        <p:blipFill>
          <a:blip r:embed="rId4">
            <a:alphaModFix/>
          </a:blip>
          <a:stretch>
            <a:fillRect/>
          </a:stretch>
        </p:blipFill>
        <p:spPr>
          <a:xfrm>
            <a:off x="4344600" y="1575177"/>
            <a:ext cx="1441351" cy="1441351"/>
          </a:xfrm>
          <a:prstGeom prst="rect">
            <a:avLst/>
          </a:prstGeom>
          <a:noFill/>
          <a:ln>
            <a:noFill/>
          </a:ln>
        </p:spPr>
      </p:pic>
      <p:pic>
        <p:nvPicPr>
          <p:cNvPr id="443" name="Google Shape;443;p48"/>
          <p:cNvPicPr preferRelativeResize="0"/>
          <p:nvPr/>
        </p:nvPicPr>
        <p:blipFill>
          <a:blip r:embed="rId5">
            <a:alphaModFix/>
          </a:blip>
          <a:stretch>
            <a:fillRect/>
          </a:stretch>
        </p:blipFill>
        <p:spPr>
          <a:xfrm>
            <a:off x="7519150" y="1674063"/>
            <a:ext cx="1283676" cy="1283676"/>
          </a:xfrm>
          <a:prstGeom prst="rect">
            <a:avLst/>
          </a:prstGeom>
          <a:noFill/>
          <a:ln>
            <a:noFill/>
          </a:ln>
        </p:spPr>
      </p:pic>
      <p:sp>
        <p:nvSpPr>
          <p:cNvPr id="444" name="Google Shape;444;p48"/>
          <p:cNvSpPr txBox="1"/>
          <p:nvPr/>
        </p:nvSpPr>
        <p:spPr>
          <a:xfrm>
            <a:off x="5660650" y="2085075"/>
            <a:ext cx="30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a:t>
            </a:r>
            <a:endParaRPr b="1" sz="1800">
              <a:solidFill>
                <a:schemeClr val="dk2"/>
              </a:solidFill>
            </a:endParaRPr>
          </a:p>
        </p:txBody>
      </p:sp>
      <p:sp>
        <p:nvSpPr>
          <p:cNvPr id="445" name="Google Shape;445;p48"/>
          <p:cNvSpPr txBox="1"/>
          <p:nvPr/>
        </p:nvSpPr>
        <p:spPr>
          <a:xfrm>
            <a:off x="7214350" y="2065000"/>
            <a:ext cx="30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a:t>
            </a:r>
            <a:endParaRPr b="1" sz="1800">
              <a:solidFill>
                <a:schemeClr val="dk2"/>
              </a:solidFill>
            </a:endParaRPr>
          </a:p>
        </p:txBody>
      </p:sp>
      <p:sp>
        <p:nvSpPr>
          <p:cNvPr id="446" name="Google Shape;446;p48"/>
          <p:cNvSpPr txBox="1"/>
          <p:nvPr/>
        </p:nvSpPr>
        <p:spPr>
          <a:xfrm>
            <a:off x="6097925" y="1479200"/>
            <a:ext cx="136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solidFill>
                  <a:srgbClr val="1F1F1F"/>
                </a:solidFill>
                <a:highlight>
                  <a:srgbClr val="FFFFFF"/>
                </a:highlight>
                <a:latin typeface="Roboto"/>
                <a:ea typeface="Roboto"/>
                <a:cs typeface="Roboto"/>
                <a:sym typeface="Roboto"/>
              </a:rPr>
              <a:t>Δ</a:t>
            </a:r>
            <a:endParaRPr sz="10000">
              <a:solidFill>
                <a:schemeClr val="dk2"/>
              </a:solidFill>
            </a:endParaRPr>
          </a:p>
        </p:txBody>
      </p:sp>
      <p:sp>
        <p:nvSpPr>
          <p:cNvPr id="447" name="Google Shape;447;p48"/>
          <p:cNvSpPr txBox="1"/>
          <p:nvPr/>
        </p:nvSpPr>
        <p:spPr>
          <a:xfrm>
            <a:off x="4416875" y="2834950"/>
            <a:ext cx="148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Original LLaMA </a:t>
            </a:r>
            <a:endParaRPr>
              <a:solidFill>
                <a:schemeClr val="dk2"/>
              </a:solidFill>
            </a:endParaRPr>
          </a:p>
          <a:p>
            <a:pPr indent="0" lvl="0" marL="0" rtl="0" algn="ctr">
              <a:spcBef>
                <a:spcPts val="0"/>
              </a:spcBef>
              <a:spcAft>
                <a:spcPts val="0"/>
              </a:spcAft>
              <a:buNone/>
            </a:pPr>
            <a:r>
              <a:rPr lang="en">
                <a:solidFill>
                  <a:schemeClr val="dk2"/>
                </a:solidFill>
              </a:rPr>
              <a:t>weights</a:t>
            </a:r>
            <a:endParaRPr>
              <a:solidFill>
                <a:schemeClr val="dk2"/>
              </a:solidFill>
            </a:endParaRPr>
          </a:p>
        </p:txBody>
      </p:sp>
      <p:sp>
        <p:nvSpPr>
          <p:cNvPr id="448" name="Google Shape;448;p48"/>
          <p:cNvSpPr txBox="1"/>
          <p:nvPr/>
        </p:nvSpPr>
        <p:spPr>
          <a:xfrm>
            <a:off x="7582350" y="2862975"/>
            <a:ext cx="148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New chat model</a:t>
            </a:r>
            <a:endParaRPr>
              <a:solidFill>
                <a:schemeClr val="dk2"/>
              </a:solidFill>
            </a:endParaRPr>
          </a:p>
        </p:txBody>
      </p:sp>
      <p:sp>
        <p:nvSpPr>
          <p:cNvPr id="449" name="Google Shape;449;p48"/>
          <p:cNvSpPr txBox="1"/>
          <p:nvPr/>
        </p:nvSpPr>
        <p:spPr>
          <a:xfrm>
            <a:off x="5899475" y="1396700"/>
            <a:ext cx="148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Release this</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instruction tuned models</a:t>
            </a:r>
            <a:endParaRPr/>
          </a:p>
        </p:txBody>
      </p:sp>
      <p:sp>
        <p:nvSpPr>
          <p:cNvPr id="455" name="Google Shape;45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56" name="Google Shape;456;p4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57" name="Google Shape;457;p49"/>
          <p:cNvPicPr preferRelativeResize="0"/>
          <p:nvPr/>
        </p:nvPicPr>
        <p:blipFill>
          <a:blip r:embed="rId3">
            <a:alphaModFix/>
          </a:blip>
          <a:stretch>
            <a:fillRect/>
          </a:stretch>
        </p:blipFill>
        <p:spPr>
          <a:xfrm>
            <a:off x="311698" y="1152475"/>
            <a:ext cx="1090150" cy="1111550"/>
          </a:xfrm>
          <a:prstGeom prst="rect">
            <a:avLst/>
          </a:prstGeom>
          <a:noFill/>
          <a:ln>
            <a:noFill/>
          </a:ln>
        </p:spPr>
      </p:pic>
      <p:pic>
        <p:nvPicPr>
          <p:cNvPr id="458" name="Google Shape;458;p49"/>
          <p:cNvPicPr preferRelativeResize="0"/>
          <p:nvPr/>
        </p:nvPicPr>
        <p:blipFill>
          <a:blip r:embed="rId4">
            <a:alphaModFix/>
          </a:blip>
          <a:stretch>
            <a:fillRect/>
          </a:stretch>
        </p:blipFill>
        <p:spPr>
          <a:xfrm>
            <a:off x="4669974" y="2987237"/>
            <a:ext cx="1052925" cy="1052925"/>
          </a:xfrm>
          <a:prstGeom prst="rect">
            <a:avLst/>
          </a:prstGeom>
          <a:noFill/>
          <a:ln>
            <a:noFill/>
          </a:ln>
        </p:spPr>
      </p:pic>
      <p:pic>
        <p:nvPicPr>
          <p:cNvPr id="459" name="Google Shape;459;p49"/>
          <p:cNvPicPr preferRelativeResize="0"/>
          <p:nvPr/>
        </p:nvPicPr>
        <p:blipFill>
          <a:blip r:embed="rId5">
            <a:alphaModFix/>
          </a:blip>
          <a:stretch>
            <a:fillRect/>
          </a:stretch>
        </p:blipFill>
        <p:spPr>
          <a:xfrm>
            <a:off x="4669972" y="1152475"/>
            <a:ext cx="1150903" cy="1111550"/>
          </a:xfrm>
          <a:prstGeom prst="rect">
            <a:avLst/>
          </a:prstGeom>
          <a:noFill/>
          <a:ln>
            <a:noFill/>
          </a:ln>
        </p:spPr>
      </p:pic>
      <p:pic>
        <p:nvPicPr>
          <p:cNvPr id="460" name="Google Shape;460;p49"/>
          <p:cNvPicPr preferRelativeResize="0"/>
          <p:nvPr/>
        </p:nvPicPr>
        <p:blipFill>
          <a:blip r:embed="rId6">
            <a:alphaModFix/>
          </a:blip>
          <a:stretch>
            <a:fillRect/>
          </a:stretch>
        </p:blipFill>
        <p:spPr>
          <a:xfrm>
            <a:off x="311699" y="2834813"/>
            <a:ext cx="1191175" cy="919925"/>
          </a:xfrm>
          <a:prstGeom prst="rect">
            <a:avLst/>
          </a:prstGeom>
          <a:noFill/>
          <a:ln>
            <a:noFill/>
          </a:ln>
        </p:spPr>
      </p:pic>
      <p:sp>
        <p:nvSpPr>
          <p:cNvPr id="461" name="Google Shape;461;p49"/>
          <p:cNvSpPr txBox="1"/>
          <p:nvPr/>
        </p:nvSpPr>
        <p:spPr>
          <a:xfrm>
            <a:off x="1502875" y="1292600"/>
            <a:ext cx="2960400" cy="14160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Alpaca</a:t>
            </a:r>
            <a:endParaRPr sz="1800">
              <a:solidFill>
                <a:schemeClr val="dk2"/>
              </a:solidFill>
            </a:endParaRPr>
          </a:p>
          <a:p>
            <a:pPr indent="0" lvl="0" marL="0" rtl="0" algn="l">
              <a:spcBef>
                <a:spcPts val="0"/>
              </a:spcBef>
              <a:spcAft>
                <a:spcPts val="0"/>
              </a:spcAft>
              <a:buNone/>
            </a:pPr>
            <a:r>
              <a:rPr lang="en" sz="1300">
                <a:solidFill>
                  <a:schemeClr val="dk2"/>
                </a:solidFill>
              </a:rPr>
              <a:t>13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52k self-instruct style data distilled from text-davinci-003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Model weight diff. to LLaMA 7B</a:t>
            </a:r>
            <a:endParaRPr sz="1300">
              <a:solidFill>
                <a:schemeClr val="dk2"/>
              </a:solidFill>
            </a:endParaRPr>
          </a:p>
          <a:p>
            <a:pPr indent="0" lvl="0" marL="0" rtl="0" algn="l">
              <a:spcBef>
                <a:spcPts val="0"/>
              </a:spcBef>
              <a:spcAft>
                <a:spcPts val="0"/>
              </a:spcAft>
              <a:buNone/>
            </a:pPr>
            <a:r>
              <a:rPr lang="en" sz="1000" u="sng">
                <a:solidFill>
                  <a:schemeClr val="hlink"/>
                </a:solidFill>
                <a:hlinkClick r:id="rId7"/>
              </a:rPr>
              <a:t>https://crfm.stanford.edu/2023/03/13/alpaca.html</a:t>
            </a:r>
            <a:endParaRPr sz="1000">
              <a:solidFill>
                <a:schemeClr val="dk2"/>
              </a:solidFill>
            </a:endParaRPr>
          </a:p>
        </p:txBody>
      </p:sp>
      <p:sp>
        <p:nvSpPr>
          <p:cNvPr id="462" name="Google Shape;462;p49"/>
          <p:cNvSpPr txBox="1"/>
          <p:nvPr/>
        </p:nvSpPr>
        <p:spPr>
          <a:xfrm>
            <a:off x="5921900" y="1292600"/>
            <a:ext cx="26928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Vicuna </a:t>
            </a:r>
            <a:r>
              <a:rPr lang="en" sz="1100">
                <a:solidFill>
                  <a:schemeClr val="dk2"/>
                </a:solidFill>
              </a:rPr>
              <a:t>(lmsys/vicuna-7b-delta-v0)</a:t>
            </a:r>
            <a:endParaRPr sz="1100">
              <a:solidFill>
                <a:schemeClr val="dk2"/>
              </a:solidFill>
            </a:endParaRPr>
          </a:p>
          <a:p>
            <a:pPr indent="0" lvl="0" marL="0" rtl="0" algn="l">
              <a:spcBef>
                <a:spcPts val="0"/>
              </a:spcBef>
              <a:spcAft>
                <a:spcPts val="0"/>
              </a:spcAft>
              <a:buNone/>
            </a:pPr>
            <a:r>
              <a:rPr lang="en" sz="1300">
                <a:solidFill>
                  <a:schemeClr val="dk2"/>
                </a:solidFill>
              </a:rPr>
              <a:t>30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Fine-tunes ChatGPT data from ShareGPT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and 13B diff’s</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Introduces LLM-as-a-judge</a:t>
            </a:r>
            <a:endParaRPr sz="1300">
              <a:solidFill>
                <a:schemeClr val="dk2"/>
              </a:solidFill>
            </a:endParaRPr>
          </a:p>
          <a:p>
            <a:pPr indent="0" lvl="0" marL="0" rtl="0" algn="l">
              <a:spcBef>
                <a:spcPts val="0"/>
              </a:spcBef>
              <a:spcAft>
                <a:spcPts val="0"/>
              </a:spcAft>
              <a:buNone/>
            </a:pPr>
            <a:r>
              <a:rPr lang="en" sz="1000" u="sng">
                <a:solidFill>
                  <a:schemeClr val="hlink"/>
                </a:solidFill>
                <a:hlinkClick r:id="rId8"/>
              </a:rPr>
              <a:t>https://lmsys.org/blog/2023-03-30-vicuna/</a:t>
            </a:r>
            <a:endParaRPr sz="1000">
              <a:solidFill>
                <a:schemeClr val="dk2"/>
              </a:solidFill>
            </a:endParaRPr>
          </a:p>
        </p:txBody>
      </p:sp>
      <p:sp>
        <p:nvSpPr>
          <p:cNvPr id="463" name="Google Shape;463;p49"/>
          <p:cNvSpPr txBox="1"/>
          <p:nvPr/>
        </p:nvSpPr>
        <p:spPr>
          <a:xfrm>
            <a:off x="1655275" y="2834825"/>
            <a:ext cx="29604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Koala</a:t>
            </a:r>
            <a:endParaRPr sz="1800">
              <a:solidFill>
                <a:schemeClr val="dk2"/>
              </a:solidFill>
            </a:endParaRPr>
          </a:p>
          <a:p>
            <a:pPr indent="0" lvl="0" marL="0" rtl="0" algn="l">
              <a:spcBef>
                <a:spcPts val="0"/>
              </a:spcBef>
              <a:spcAft>
                <a:spcPts val="0"/>
              </a:spcAft>
              <a:buNone/>
            </a:pPr>
            <a:r>
              <a:rPr lang="en" sz="1300">
                <a:solidFill>
                  <a:schemeClr val="dk2"/>
                </a:solidFill>
              </a:rPr>
              <a:t>3 Apr.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Diverse dataset (Alpaca, Anthropic HH, ShareGPT, WebGPT…)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Human evaluation</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diff.</a:t>
            </a:r>
            <a:endParaRPr sz="1300">
              <a:solidFill>
                <a:schemeClr val="dk2"/>
              </a:solidFill>
            </a:endParaRPr>
          </a:p>
          <a:p>
            <a:pPr indent="0" lvl="0" marL="0" rtl="0" algn="l">
              <a:spcBef>
                <a:spcPts val="0"/>
              </a:spcBef>
              <a:spcAft>
                <a:spcPts val="0"/>
              </a:spcAft>
              <a:buNone/>
            </a:pPr>
            <a:r>
              <a:rPr lang="en" sz="1000" u="sng">
                <a:solidFill>
                  <a:schemeClr val="hlink"/>
                </a:solidFill>
                <a:hlinkClick r:id="rId9"/>
              </a:rPr>
              <a:t>https://bair.berkeley.edu/blog/2023/04/03/koala/</a:t>
            </a:r>
            <a:r>
              <a:rPr lang="en" sz="1000">
                <a:solidFill>
                  <a:schemeClr val="dk2"/>
                </a:solidFill>
              </a:rPr>
              <a:t> </a:t>
            </a:r>
            <a:endParaRPr sz="1000">
              <a:solidFill>
                <a:schemeClr val="dk2"/>
              </a:solidFill>
            </a:endParaRPr>
          </a:p>
        </p:txBody>
      </p:sp>
      <p:sp>
        <p:nvSpPr>
          <p:cNvPr id="464" name="Google Shape;464;p49"/>
          <p:cNvSpPr txBox="1"/>
          <p:nvPr/>
        </p:nvSpPr>
        <p:spPr>
          <a:xfrm>
            <a:off x="5921900" y="2987225"/>
            <a:ext cx="2960400" cy="15237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Dolly</a:t>
            </a:r>
            <a:endParaRPr sz="1800">
              <a:solidFill>
                <a:schemeClr val="dk2"/>
              </a:solidFill>
            </a:endParaRPr>
          </a:p>
          <a:p>
            <a:pPr indent="0" lvl="0" marL="0" rtl="0" algn="l">
              <a:spcBef>
                <a:spcPts val="0"/>
              </a:spcBef>
              <a:spcAft>
                <a:spcPts val="0"/>
              </a:spcAft>
              <a:buNone/>
            </a:pPr>
            <a:r>
              <a:rPr lang="en" sz="1300">
                <a:solidFill>
                  <a:schemeClr val="dk2"/>
                </a:solidFill>
              </a:rPr>
              <a:t>12 Apr. 2023</a:t>
            </a:r>
            <a:endParaRPr sz="1300">
              <a:solidFill>
                <a:schemeClr val="dk2"/>
              </a:solidFill>
            </a:endParaRPr>
          </a:p>
          <a:p>
            <a:pPr indent="-196850" lvl="0" marL="285750" rtl="0" algn="l">
              <a:spcBef>
                <a:spcPts val="0"/>
              </a:spcBef>
              <a:spcAft>
                <a:spcPts val="0"/>
              </a:spcAft>
              <a:buClr>
                <a:schemeClr val="dk2"/>
              </a:buClr>
              <a:buSzPts val="1300"/>
              <a:buChar char="●"/>
            </a:pPr>
            <a:r>
              <a:rPr lang="en" sz="1300">
                <a:solidFill>
                  <a:schemeClr val="dk2"/>
                </a:solidFill>
              </a:rPr>
              <a:t>15k human written data</a:t>
            </a:r>
            <a:endParaRPr sz="1300">
              <a:solidFill>
                <a:schemeClr val="dk2"/>
              </a:solidFill>
            </a:endParaRPr>
          </a:p>
          <a:p>
            <a:pPr indent="-196850" lvl="0" marL="285750" rtl="0" algn="l">
              <a:spcBef>
                <a:spcPts val="0"/>
              </a:spcBef>
              <a:spcAft>
                <a:spcPts val="0"/>
              </a:spcAft>
              <a:buClr>
                <a:schemeClr val="dk2"/>
              </a:buClr>
              <a:buSzPts val="1300"/>
              <a:buChar char="●"/>
            </a:pPr>
            <a:r>
              <a:rPr lang="en" sz="1300">
                <a:solidFill>
                  <a:schemeClr val="dk2"/>
                </a:solidFill>
              </a:rPr>
              <a:t>Trained on Pythia 12b</a:t>
            </a:r>
            <a:endParaRPr sz="1300">
              <a:solidFill>
                <a:schemeClr val="dk2"/>
              </a:solidFill>
            </a:endParaRPr>
          </a:p>
          <a:p>
            <a:pPr indent="0" lvl="0" marL="0" rtl="0" algn="l">
              <a:spcBef>
                <a:spcPts val="0"/>
              </a:spcBef>
              <a:spcAft>
                <a:spcPts val="0"/>
              </a:spcAft>
              <a:buNone/>
            </a:pPr>
            <a:r>
              <a:rPr lang="en" sz="1000" u="sng">
                <a:solidFill>
                  <a:schemeClr val="hlink"/>
                </a:solidFill>
                <a:hlinkClick r:id="rId10"/>
              </a:rPr>
              <a:t>https://www.databricks.com/blog/2023/04/12/dolly-first-open-commercially-viable-instruction-tuned-llm</a:t>
            </a:r>
            <a:r>
              <a:rPr lang="en" sz="1000">
                <a:solidFill>
                  <a:schemeClr val="dk2"/>
                </a:solidFill>
              </a:rPr>
              <a:t> </a:t>
            </a:r>
            <a:endParaRPr sz="1000">
              <a:solidFill>
                <a:schemeClr val="dk2"/>
              </a:solidFill>
            </a:endParaRPr>
          </a:p>
        </p:txBody>
      </p:sp>
      <p:sp>
        <p:nvSpPr>
          <p:cNvPr id="465" name="Google Shape;465;p49"/>
          <p:cNvSpPr/>
          <p:nvPr/>
        </p:nvSpPr>
        <p:spPr>
          <a:xfrm>
            <a:off x="4615675" y="2935250"/>
            <a:ext cx="4365300" cy="1691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open instruction tuned models</a:t>
            </a:r>
            <a:endParaRPr/>
          </a:p>
        </p:txBody>
      </p:sp>
      <p:sp>
        <p:nvSpPr>
          <p:cNvPr id="471" name="Google Shape;47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2" name="Google Shape;472;p50"/>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73" name="Google Shape;473;p50"/>
          <p:cNvPicPr preferRelativeResize="0"/>
          <p:nvPr/>
        </p:nvPicPr>
        <p:blipFill>
          <a:blip r:embed="rId3">
            <a:alphaModFix/>
          </a:blip>
          <a:stretch>
            <a:fillRect/>
          </a:stretch>
        </p:blipFill>
        <p:spPr>
          <a:xfrm>
            <a:off x="311698" y="1152475"/>
            <a:ext cx="1090150" cy="1111550"/>
          </a:xfrm>
          <a:prstGeom prst="rect">
            <a:avLst/>
          </a:prstGeom>
          <a:noFill/>
          <a:ln>
            <a:noFill/>
          </a:ln>
        </p:spPr>
      </p:pic>
      <p:pic>
        <p:nvPicPr>
          <p:cNvPr id="474" name="Google Shape;474;p50"/>
          <p:cNvPicPr preferRelativeResize="0"/>
          <p:nvPr/>
        </p:nvPicPr>
        <p:blipFill>
          <a:blip r:embed="rId4">
            <a:alphaModFix/>
          </a:blip>
          <a:stretch>
            <a:fillRect/>
          </a:stretch>
        </p:blipFill>
        <p:spPr>
          <a:xfrm>
            <a:off x="4669974" y="2987237"/>
            <a:ext cx="1052925" cy="1052925"/>
          </a:xfrm>
          <a:prstGeom prst="rect">
            <a:avLst/>
          </a:prstGeom>
          <a:noFill/>
          <a:ln>
            <a:noFill/>
          </a:ln>
        </p:spPr>
      </p:pic>
      <p:pic>
        <p:nvPicPr>
          <p:cNvPr id="475" name="Google Shape;475;p50"/>
          <p:cNvPicPr preferRelativeResize="0"/>
          <p:nvPr/>
        </p:nvPicPr>
        <p:blipFill>
          <a:blip r:embed="rId5">
            <a:alphaModFix/>
          </a:blip>
          <a:stretch>
            <a:fillRect/>
          </a:stretch>
        </p:blipFill>
        <p:spPr>
          <a:xfrm>
            <a:off x="4669972" y="1152475"/>
            <a:ext cx="1150903" cy="1111550"/>
          </a:xfrm>
          <a:prstGeom prst="rect">
            <a:avLst/>
          </a:prstGeom>
          <a:noFill/>
          <a:ln>
            <a:noFill/>
          </a:ln>
        </p:spPr>
      </p:pic>
      <p:pic>
        <p:nvPicPr>
          <p:cNvPr id="476" name="Google Shape;476;p50"/>
          <p:cNvPicPr preferRelativeResize="0"/>
          <p:nvPr/>
        </p:nvPicPr>
        <p:blipFill>
          <a:blip r:embed="rId6">
            <a:alphaModFix/>
          </a:blip>
          <a:stretch>
            <a:fillRect/>
          </a:stretch>
        </p:blipFill>
        <p:spPr>
          <a:xfrm>
            <a:off x="311699" y="2834813"/>
            <a:ext cx="1191175" cy="919925"/>
          </a:xfrm>
          <a:prstGeom prst="rect">
            <a:avLst/>
          </a:prstGeom>
          <a:noFill/>
          <a:ln>
            <a:noFill/>
          </a:ln>
        </p:spPr>
      </p:pic>
      <p:sp>
        <p:nvSpPr>
          <p:cNvPr id="477" name="Google Shape;477;p50"/>
          <p:cNvSpPr txBox="1"/>
          <p:nvPr/>
        </p:nvSpPr>
        <p:spPr>
          <a:xfrm>
            <a:off x="1502875" y="1292600"/>
            <a:ext cx="2960400" cy="14160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Alpaca</a:t>
            </a:r>
            <a:endParaRPr sz="1800">
              <a:solidFill>
                <a:schemeClr val="dk2"/>
              </a:solidFill>
            </a:endParaRPr>
          </a:p>
          <a:p>
            <a:pPr indent="0" lvl="0" marL="0" rtl="0" algn="l">
              <a:spcBef>
                <a:spcPts val="0"/>
              </a:spcBef>
              <a:spcAft>
                <a:spcPts val="0"/>
              </a:spcAft>
              <a:buNone/>
            </a:pPr>
            <a:r>
              <a:rPr lang="en" sz="1300">
                <a:solidFill>
                  <a:schemeClr val="dk2"/>
                </a:solidFill>
              </a:rPr>
              <a:t>13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52k self-instruct style data distilled from text-davinci-003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Model weight diff. to LLaMA 7B</a:t>
            </a:r>
            <a:endParaRPr sz="1300">
              <a:solidFill>
                <a:schemeClr val="dk2"/>
              </a:solidFill>
            </a:endParaRPr>
          </a:p>
          <a:p>
            <a:pPr indent="0" lvl="0" marL="0" rtl="0" algn="l">
              <a:spcBef>
                <a:spcPts val="0"/>
              </a:spcBef>
              <a:spcAft>
                <a:spcPts val="0"/>
              </a:spcAft>
              <a:buNone/>
            </a:pPr>
            <a:r>
              <a:rPr lang="en" sz="1000" u="sng">
                <a:solidFill>
                  <a:schemeClr val="hlink"/>
                </a:solidFill>
                <a:hlinkClick r:id="rId7"/>
              </a:rPr>
              <a:t>https://crfm.stanford.edu/2023/03/13/alpaca.html</a:t>
            </a:r>
            <a:endParaRPr sz="1000">
              <a:solidFill>
                <a:schemeClr val="dk2"/>
              </a:solidFill>
            </a:endParaRPr>
          </a:p>
        </p:txBody>
      </p:sp>
      <p:sp>
        <p:nvSpPr>
          <p:cNvPr id="478" name="Google Shape;478;p50"/>
          <p:cNvSpPr txBox="1"/>
          <p:nvPr/>
        </p:nvSpPr>
        <p:spPr>
          <a:xfrm>
            <a:off x="5921900" y="1292600"/>
            <a:ext cx="26928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Vicuna </a:t>
            </a:r>
            <a:r>
              <a:rPr lang="en" sz="1100">
                <a:solidFill>
                  <a:schemeClr val="dk2"/>
                </a:solidFill>
              </a:rPr>
              <a:t>(lmsys/vicuna-7b-delta-v0)</a:t>
            </a:r>
            <a:endParaRPr sz="1100">
              <a:solidFill>
                <a:schemeClr val="dk2"/>
              </a:solidFill>
            </a:endParaRPr>
          </a:p>
          <a:p>
            <a:pPr indent="0" lvl="0" marL="0" rtl="0" algn="l">
              <a:spcBef>
                <a:spcPts val="0"/>
              </a:spcBef>
              <a:spcAft>
                <a:spcPts val="0"/>
              </a:spcAft>
              <a:buNone/>
            </a:pPr>
            <a:r>
              <a:rPr lang="en" sz="1300">
                <a:solidFill>
                  <a:schemeClr val="dk2"/>
                </a:solidFill>
              </a:rPr>
              <a:t>30 Mar.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Fine-tunes ChatGPT data from ShareGPT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and 13B diff’s</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Introduces LLM-as-a-judge</a:t>
            </a:r>
            <a:endParaRPr sz="1300">
              <a:solidFill>
                <a:schemeClr val="dk2"/>
              </a:solidFill>
            </a:endParaRPr>
          </a:p>
          <a:p>
            <a:pPr indent="0" lvl="0" marL="0" rtl="0" algn="l">
              <a:spcBef>
                <a:spcPts val="0"/>
              </a:spcBef>
              <a:spcAft>
                <a:spcPts val="0"/>
              </a:spcAft>
              <a:buNone/>
            </a:pPr>
            <a:r>
              <a:rPr lang="en" sz="1000" u="sng">
                <a:solidFill>
                  <a:schemeClr val="hlink"/>
                </a:solidFill>
                <a:hlinkClick r:id="rId8"/>
              </a:rPr>
              <a:t>https://lmsys.org/blog/2023-03-30-vicuna/</a:t>
            </a:r>
            <a:endParaRPr sz="1000">
              <a:solidFill>
                <a:schemeClr val="dk2"/>
              </a:solidFill>
            </a:endParaRPr>
          </a:p>
        </p:txBody>
      </p:sp>
      <p:sp>
        <p:nvSpPr>
          <p:cNvPr id="479" name="Google Shape;479;p50"/>
          <p:cNvSpPr txBox="1"/>
          <p:nvPr/>
        </p:nvSpPr>
        <p:spPr>
          <a:xfrm>
            <a:off x="1655275" y="2834825"/>
            <a:ext cx="2960400" cy="16161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Koala</a:t>
            </a:r>
            <a:endParaRPr sz="1800">
              <a:solidFill>
                <a:schemeClr val="dk2"/>
              </a:solidFill>
            </a:endParaRPr>
          </a:p>
          <a:p>
            <a:pPr indent="0" lvl="0" marL="0" rtl="0" algn="l">
              <a:spcBef>
                <a:spcPts val="0"/>
              </a:spcBef>
              <a:spcAft>
                <a:spcPts val="0"/>
              </a:spcAft>
              <a:buNone/>
            </a:pPr>
            <a:r>
              <a:rPr lang="en" sz="1300">
                <a:solidFill>
                  <a:schemeClr val="dk2"/>
                </a:solidFill>
              </a:rPr>
              <a:t>3 Apr. 2023</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Diverse dataset (Alpaca, Anthropic HH, ShareGPT, WebGPT…)</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Human evaluation</a:t>
            </a:r>
            <a:endParaRPr sz="1300">
              <a:solidFill>
                <a:schemeClr val="dk2"/>
              </a:solidFill>
            </a:endParaRPr>
          </a:p>
          <a:p>
            <a:pPr indent="-196850" lvl="0" marL="228600" rtl="0" algn="l">
              <a:spcBef>
                <a:spcPts val="0"/>
              </a:spcBef>
              <a:spcAft>
                <a:spcPts val="0"/>
              </a:spcAft>
              <a:buClr>
                <a:schemeClr val="dk2"/>
              </a:buClr>
              <a:buSzPts val="1300"/>
              <a:buChar char="●"/>
            </a:pPr>
            <a:r>
              <a:rPr lang="en" sz="1300">
                <a:solidFill>
                  <a:schemeClr val="dk2"/>
                </a:solidFill>
              </a:rPr>
              <a:t>LLaMA 7B diff.</a:t>
            </a:r>
            <a:endParaRPr sz="1300">
              <a:solidFill>
                <a:schemeClr val="dk2"/>
              </a:solidFill>
            </a:endParaRPr>
          </a:p>
          <a:p>
            <a:pPr indent="0" lvl="0" marL="0" rtl="0" algn="l">
              <a:spcBef>
                <a:spcPts val="0"/>
              </a:spcBef>
              <a:spcAft>
                <a:spcPts val="0"/>
              </a:spcAft>
              <a:buNone/>
            </a:pPr>
            <a:r>
              <a:rPr lang="en" sz="1000" u="sng">
                <a:solidFill>
                  <a:schemeClr val="hlink"/>
                </a:solidFill>
                <a:hlinkClick r:id="rId9"/>
              </a:rPr>
              <a:t>https://bair.berkeley.edu/blog/2023/04/03/koala/</a:t>
            </a:r>
            <a:r>
              <a:rPr lang="en" sz="1000">
                <a:solidFill>
                  <a:schemeClr val="dk2"/>
                </a:solidFill>
              </a:rPr>
              <a:t> </a:t>
            </a:r>
            <a:endParaRPr sz="1000">
              <a:solidFill>
                <a:schemeClr val="dk2"/>
              </a:solidFill>
            </a:endParaRPr>
          </a:p>
        </p:txBody>
      </p:sp>
      <p:sp>
        <p:nvSpPr>
          <p:cNvPr id="480" name="Google Shape;480;p50"/>
          <p:cNvSpPr txBox="1"/>
          <p:nvPr/>
        </p:nvSpPr>
        <p:spPr>
          <a:xfrm>
            <a:off x="5921900" y="2987225"/>
            <a:ext cx="2960400" cy="1523700"/>
          </a:xfrm>
          <a:prstGeom prst="rect">
            <a:avLst/>
          </a:prstGeom>
          <a:solidFill>
            <a:srgbClr val="FFFFFF">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Dolly</a:t>
            </a:r>
            <a:endParaRPr sz="1800">
              <a:solidFill>
                <a:schemeClr val="dk2"/>
              </a:solidFill>
            </a:endParaRPr>
          </a:p>
          <a:p>
            <a:pPr indent="0" lvl="0" marL="0" rtl="0" algn="l">
              <a:spcBef>
                <a:spcPts val="0"/>
              </a:spcBef>
              <a:spcAft>
                <a:spcPts val="0"/>
              </a:spcAft>
              <a:buNone/>
            </a:pPr>
            <a:r>
              <a:rPr lang="en" sz="1300">
                <a:solidFill>
                  <a:schemeClr val="dk2"/>
                </a:solidFill>
              </a:rPr>
              <a:t>12 Apr. 2023</a:t>
            </a:r>
            <a:endParaRPr sz="1300">
              <a:solidFill>
                <a:schemeClr val="dk2"/>
              </a:solidFill>
            </a:endParaRPr>
          </a:p>
          <a:p>
            <a:pPr indent="-196850" lvl="0" marL="285750" rtl="0" algn="l">
              <a:spcBef>
                <a:spcPts val="0"/>
              </a:spcBef>
              <a:spcAft>
                <a:spcPts val="0"/>
              </a:spcAft>
              <a:buClr>
                <a:schemeClr val="dk2"/>
              </a:buClr>
              <a:buSzPts val="1300"/>
              <a:buChar char="●"/>
            </a:pPr>
            <a:r>
              <a:rPr lang="en" sz="1300">
                <a:solidFill>
                  <a:schemeClr val="dk2"/>
                </a:solidFill>
              </a:rPr>
              <a:t>15k human written data</a:t>
            </a:r>
            <a:endParaRPr sz="1300">
              <a:solidFill>
                <a:schemeClr val="dk2"/>
              </a:solidFill>
            </a:endParaRPr>
          </a:p>
          <a:p>
            <a:pPr indent="-196850" lvl="0" marL="285750" rtl="0" algn="l">
              <a:spcBef>
                <a:spcPts val="0"/>
              </a:spcBef>
              <a:spcAft>
                <a:spcPts val="0"/>
              </a:spcAft>
              <a:buClr>
                <a:schemeClr val="dk2"/>
              </a:buClr>
              <a:buSzPts val="1300"/>
              <a:buChar char="●"/>
            </a:pPr>
            <a:r>
              <a:rPr lang="en" sz="1300">
                <a:solidFill>
                  <a:schemeClr val="dk2"/>
                </a:solidFill>
              </a:rPr>
              <a:t>Trained on Pythia 12b</a:t>
            </a:r>
            <a:endParaRPr sz="1300">
              <a:solidFill>
                <a:schemeClr val="dk2"/>
              </a:solidFill>
            </a:endParaRPr>
          </a:p>
          <a:p>
            <a:pPr indent="0" lvl="0" marL="0" rtl="0" algn="l">
              <a:spcBef>
                <a:spcPts val="0"/>
              </a:spcBef>
              <a:spcAft>
                <a:spcPts val="0"/>
              </a:spcAft>
              <a:buNone/>
            </a:pPr>
            <a:r>
              <a:rPr lang="en" sz="1000" u="sng">
                <a:solidFill>
                  <a:schemeClr val="hlink"/>
                </a:solidFill>
                <a:hlinkClick r:id="rId10"/>
              </a:rPr>
              <a:t>https://www.databricks.com/blog/2023/04/12/dolly-first-open-commercially-viable-instruction-tuned-llm</a:t>
            </a:r>
            <a:r>
              <a:rPr lang="en" sz="1000">
                <a:solidFill>
                  <a:schemeClr val="dk2"/>
                </a:solidFill>
              </a:rPr>
              <a:t> </a:t>
            </a:r>
            <a:endParaRPr sz="1000">
              <a:solidFill>
                <a:schemeClr val="dk2"/>
              </a:solidFill>
            </a:endParaRPr>
          </a:p>
        </p:txBody>
      </p:sp>
      <p:sp>
        <p:nvSpPr>
          <p:cNvPr id="481" name="Google Shape;481;p50"/>
          <p:cNvSpPr txBox="1"/>
          <p:nvPr/>
        </p:nvSpPr>
        <p:spPr>
          <a:xfrm>
            <a:off x="2562475" y="1152475"/>
            <a:ext cx="21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MT Bench 13B: 4.53	 </a:t>
            </a:r>
            <a:endParaRPr b="1" sz="1500">
              <a:solidFill>
                <a:schemeClr val="dk2"/>
              </a:solidFill>
            </a:endParaRPr>
          </a:p>
        </p:txBody>
      </p:sp>
      <p:sp>
        <p:nvSpPr>
          <p:cNvPr id="482" name="Google Shape;482;p50"/>
          <p:cNvSpPr txBox="1"/>
          <p:nvPr/>
        </p:nvSpPr>
        <p:spPr>
          <a:xfrm>
            <a:off x="6774800" y="1053575"/>
            <a:ext cx="21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MT Bench 7B: 6.69	 </a:t>
            </a:r>
            <a:endParaRPr b="1" sz="1500">
              <a:solidFill>
                <a:schemeClr val="dk2"/>
              </a:solidFill>
            </a:endParaRPr>
          </a:p>
        </p:txBody>
      </p:sp>
      <p:sp>
        <p:nvSpPr>
          <p:cNvPr id="483" name="Google Shape;483;p50"/>
          <p:cNvSpPr txBox="1"/>
          <p:nvPr/>
        </p:nvSpPr>
        <p:spPr>
          <a:xfrm>
            <a:off x="2658638" y="2834825"/>
            <a:ext cx="21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MT Bench 13B: 6.08	 </a:t>
            </a:r>
            <a:endParaRPr b="1" sz="1500">
              <a:solidFill>
                <a:schemeClr val="dk2"/>
              </a:solidFill>
            </a:endParaRPr>
          </a:p>
        </p:txBody>
      </p:sp>
      <p:sp>
        <p:nvSpPr>
          <p:cNvPr id="484" name="Google Shape;484;p50"/>
          <p:cNvSpPr txBox="1"/>
          <p:nvPr/>
        </p:nvSpPr>
        <p:spPr>
          <a:xfrm>
            <a:off x="7099313" y="3046500"/>
            <a:ext cx="210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MT Bench 12B: 3.28	 </a:t>
            </a:r>
            <a:endParaRPr b="1" sz="15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OpenAssistant: The first open, human instruction dataset</a:t>
            </a:r>
            <a:endParaRPr/>
          </a:p>
        </p:txBody>
      </p:sp>
      <p:sp>
        <p:nvSpPr>
          <p:cNvPr id="490" name="Google Shape;49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300"/>
              <a:t>“In an effort to democratize research on large-scale alignment, we release OpenAssistant Conversations (OASST1), a human-generated, human-annotated assistant-style conversation corpus consisting of </a:t>
            </a:r>
            <a:r>
              <a:rPr b="1" i="1" lang="en" sz="1300"/>
              <a:t>161,443 messages</a:t>
            </a:r>
            <a:r>
              <a:rPr i="1" lang="en" sz="1300"/>
              <a:t> in </a:t>
            </a:r>
            <a:r>
              <a:rPr b="1" i="1" lang="en" sz="1300"/>
              <a:t>35 different languages</a:t>
            </a:r>
            <a:r>
              <a:rPr i="1" lang="en" sz="1300"/>
              <a:t>, annotated with 461,292 quality ratings, resulting in over 10,000 fully annotated conversation trees. The corpus is a product of a worldwide crowd-sourcing effort involving over </a:t>
            </a:r>
            <a:r>
              <a:rPr b="1" i="1" lang="en" sz="1300"/>
              <a:t>13,500 volunteers</a:t>
            </a:r>
            <a:r>
              <a:rPr i="1" lang="en" sz="1300"/>
              <a:t>.”</a:t>
            </a:r>
            <a:endParaRPr i="1" sz="1300"/>
          </a:p>
          <a:p>
            <a:pPr indent="0" lvl="0" marL="0" rtl="0" algn="l">
              <a:spcBef>
                <a:spcPts val="1200"/>
              </a:spcBef>
              <a:spcAft>
                <a:spcPts val="0"/>
              </a:spcAft>
              <a:buNone/>
            </a:pPr>
            <a:r>
              <a:rPr lang="en" sz="1300"/>
              <a:t>April 15th 2023</a:t>
            </a:r>
            <a:endParaRPr sz="1300"/>
          </a:p>
          <a:p>
            <a:pPr indent="-317500" lvl="0" marL="457200" rtl="0" algn="l">
              <a:spcBef>
                <a:spcPts val="1200"/>
              </a:spcBef>
              <a:spcAft>
                <a:spcPts val="0"/>
              </a:spcAft>
              <a:buSzPts val="1400"/>
              <a:buChar char="●"/>
            </a:pPr>
            <a:r>
              <a:rPr lang="en" sz="1400"/>
              <a:t>Used extensively in future models.</a:t>
            </a:r>
            <a:endParaRPr sz="1400"/>
          </a:p>
          <a:p>
            <a:pPr indent="-317500" lvl="0" marL="457200" rtl="0" algn="l">
              <a:spcBef>
                <a:spcPts val="0"/>
              </a:spcBef>
              <a:spcAft>
                <a:spcPts val="0"/>
              </a:spcAft>
              <a:buSzPts val="1400"/>
              <a:buChar char="●"/>
            </a:pPr>
            <a:r>
              <a:rPr lang="en" sz="1400"/>
              <a:t>Still the only human dataset of this size to be released.</a:t>
            </a:r>
            <a:endParaRPr sz="1400"/>
          </a:p>
          <a:p>
            <a:pPr indent="-317500" lvl="0" marL="457200" rtl="0" algn="l">
              <a:spcBef>
                <a:spcPts val="0"/>
              </a:spcBef>
              <a:spcAft>
                <a:spcPts val="0"/>
              </a:spcAft>
              <a:buSzPts val="1400"/>
              <a:buChar char="●"/>
            </a:pPr>
            <a:r>
              <a:rPr lang="en" sz="1400"/>
              <a:t>OpenAssistant and others trained </a:t>
            </a:r>
            <a:r>
              <a:rPr lang="en" sz="1400"/>
              <a:t>the</a:t>
            </a:r>
            <a:r>
              <a:rPr lang="en" sz="1400"/>
              <a:t> popular models with it.</a:t>
            </a:r>
            <a:endParaRPr sz="1400"/>
          </a:p>
          <a:p>
            <a:pPr indent="-317500" lvl="0" marL="457200" rtl="0" algn="l">
              <a:spcBef>
                <a:spcPts val="0"/>
              </a:spcBef>
              <a:spcAft>
                <a:spcPts val="0"/>
              </a:spcAft>
              <a:buSzPts val="1400"/>
              <a:buChar char="●"/>
            </a:pPr>
            <a:r>
              <a:rPr lang="en" sz="1400"/>
              <a:t>(released fine-tuned models too!)</a:t>
            </a:r>
            <a:endParaRPr sz="1400"/>
          </a:p>
        </p:txBody>
      </p:sp>
      <p:sp>
        <p:nvSpPr>
          <p:cNvPr id="491" name="Google Shape;491;p5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492" name="Google Shape;492;p51"/>
          <p:cNvPicPr preferRelativeResize="0"/>
          <p:nvPr/>
        </p:nvPicPr>
        <p:blipFill>
          <a:blip r:embed="rId3">
            <a:alphaModFix/>
          </a:blip>
          <a:stretch>
            <a:fillRect/>
          </a:stretch>
        </p:blipFill>
        <p:spPr>
          <a:xfrm>
            <a:off x="7394575" y="1152475"/>
            <a:ext cx="1437725" cy="1437725"/>
          </a:xfrm>
          <a:prstGeom prst="rect">
            <a:avLst/>
          </a:prstGeom>
          <a:noFill/>
          <a:ln>
            <a:noFill/>
          </a:ln>
        </p:spPr>
      </p:pic>
      <p:sp>
        <p:nvSpPr>
          <p:cNvPr id="493" name="Google Shape;493;p51"/>
          <p:cNvSpPr txBox="1"/>
          <p:nvPr/>
        </p:nvSpPr>
        <p:spPr>
          <a:xfrm>
            <a:off x="0" y="4564225"/>
            <a:ext cx="629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Dataset</a:t>
            </a:r>
            <a:r>
              <a:rPr lang="en" sz="1000">
                <a:solidFill>
                  <a:schemeClr val="dk2"/>
                </a:solidFill>
              </a:rPr>
              <a:t>: </a:t>
            </a:r>
            <a:r>
              <a:rPr lang="en" sz="1000" u="sng">
                <a:solidFill>
                  <a:schemeClr val="hlink"/>
                </a:solidFill>
                <a:hlinkClick r:id="rId4"/>
              </a:rPr>
              <a:t>https://huggingface.co/datasets/OpenAssistant/oasst1</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Paper: </a:t>
            </a:r>
            <a:r>
              <a:rPr lang="en" sz="1000" u="sng">
                <a:solidFill>
                  <a:schemeClr val="hlink"/>
                </a:solidFill>
                <a:hlinkClick r:id="rId5"/>
              </a:rPr>
              <a:t>https://arxiv.org/abs/2304.07327</a:t>
            </a:r>
            <a:r>
              <a:rPr lang="en" sz="1000">
                <a:solidFill>
                  <a:schemeClr val="dk2"/>
                </a:solidFill>
              </a:rPr>
              <a:t> </a:t>
            </a:r>
            <a:endParaRPr sz="1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311700" y="1152475"/>
            <a:ext cx="4691100" cy="33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Helvetica Neue Light"/>
                <a:ea typeface="Helvetica Neue Light"/>
                <a:cs typeface="Helvetica Neue Light"/>
                <a:sym typeface="Helvetica Neue Light"/>
              </a:rPr>
              <a:t>1948: Claude Shannon models English</a:t>
            </a:r>
            <a:endParaRPr sz="1800">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None/>
            </a:pPr>
            <a:r>
              <a:rPr b="1" lang="en" sz="1800">
                <a:solidFill>
                  <a:schemeClr val="dk2"/>
                </a:solidFill>
                <a:latin typeface="Helvetica Neue"/>
                <a:ea typeface="Helvetica Neue"/>
                <a:cs typeface="Helvetica Neue"/>
                <a:sym typeface="Helvetica Neue"/>
              </a:rPr>
              <a:t>1948-2017: </a:t>
            </a:r>
            <a:endParaRPr b="1" sz="1800">
              <a:solidFill>
                <a:schemeClr val="dk2"/>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sz="1800">
              <a:solidFill>
                <a:schemeClr val="dk2"/>
              </a:solidFill>
              <a:latin typeface="Helvetica Neue Light"/>
              <a:ea typeface="Helvetica Neue Light"/>
              <a:cs typeface="Helvetica Neue Light"/>
              <a:sym typeface="Helvetica Neue Light"/>
            </a:endParaRPr>
          </a:p>
        </p:txBody>
      </p:sp>
      <p:pic>
        <p:nvPicPr>
          <p:cNvPr id="79" name="Google Shape;79;p16"/>
          <p:cNvPicPr preferRelativeResize="0"/>
          <p:nvPr/>
        </p:nvPicPr>
        <p:blipFill>
          <a:blip r:embed="rId3">
            <a:alphaModFix/>
          </a:blip>
          <a:stretch>
            <a:fillRect/>
          </a:stretch>
        </p:blipFill>
        <p:spPr>
          <a:xfrm>
            <a:off x="126675" y="2190375"/>
            <a:ext cx="5079602" cy="2670025"/>
          </a:xfrm>
          <a:prstGeom prst="rect">
            <a:avLst/>
          </a:prstGeom>
          <a:noFill/>
          <a:ln>
            <a:noFill/>
          </a:ln>
        </p:spPr>
      </p:pic>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81" name="Google Shape;81;p16"/>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3" name="Google Shape;83;p1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StableVicuna: The first RLHF model</a:t>
            </a:r>
            <a:endParaRPr/>
          </a:p>
        </p:txBody>
      </p:sp>
      <p:sp>
        <p:nvSpPr>
          <p:cNvPr id="499" name="Google Shape;49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28 April 2024</a:t>
            </a:r>
            <a:endParaRPr sz="1500"/>
          </a:p>
          <a:p>
            <a:pPr indent="0" lvl="0" marL="0" rtl="0" algn="l">
              <a:spcBef>
                <a:spcPts val="1200"/>
              </a:spcBef>
              <a:spcAft>
                <a:spcPts val="0"/>
              </a:spcAft>
              <a:buNone/>
            </a:pPr>
            <a:r>
              <a:rPr lang="en"/>
              <a:t>Trained with proximal policy optimization (PPO) on popular datasets</a:t>
            </a:r>
            <a:endParaRPr/>
          </a:p>
          <a:p>
            <a:pPr indent="-342900" lvl="0" marL="457200" rtl="0" algn="l">
              <a:spcBef>
                <a:spcPts val="1200"/>
              </a:spcBef>
              <a:spcAft>
                <a:spcPts val="0"/>
              </a:spcAft>
              <a:buSzPts val="1800"/>
              <a:buChar char="●"/>
            </a:pPr>
            <a:r>
              <a:rPr lang="en"/>
              <a:t>OAsst1 dataset for SFT + PPO</a:t>
            </a:r>
            <a:endParaRPr/>
          </a:p>
          <a:p>
            <a:pPr indent="-342900" lvl="0" marL="457200" rtl="0" algn="l">
              <a:spcBef>
                <a:spcPts val="0"/>
              </a:spcBef>
              <a:spcAft>
                <a:spcPts val="0"/>
              </a:spcAft>
              <a:buSzPts val="1800"/>
              <a:buChar char="●"/>
            </a:pPr>
            <a:r>
              <a:rPr lang="en"/>
              <a:t>Anthropic HH + Stanford Human Preferences (SHP) for RL</a:t>
            </a:r>
            <a:endParaRPr/>
          </a:p>
          <a:p>
            <a:pPr indent="0" lvl="0" marL="0" rtl="0" algn="l">
              <a:spcBef>
                <a:spcPts val="1200"/>
              </a:spcBef>
              <a:spcAft>
                <a:spcPts val="1200"/>
              </a:spcAft>
              <a:buNone/>
            </a:pPr>
            <a:r>
              <a:rPr lang="en"/>
              <a:t>Standard formulation. </a:t>
            </a:r>
            <a:r>
              <a:rPr lang="en"/>
              <a:t>Ahead of its time!</a:t>
            </a:r>
            <a:endParaRPr/>
          </a:p>
        </p:txBody>
      </p:sp>
      <p:sp>
        <p:nvSpPr>
          <p:cNvPr id="500" name="Google Shape;500;p5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501" name="Google Shape;501;p52"/>
          <p:cNvPicPr preferRelativeResize="0"/>
          <p:nvPr/>
        </p:nvPicPr>
        <p:blipFill>
          <a:blip r:embed="rId3">
            <a:alphaModFix/>
          </a:blip>
          <a:stretch>
            <a:fillRect/>
          </a:stretch>
        </p:blipFill>
        <p:spPr>
          <a:xfrm>
            <a:off x="7318125" y="0"/>
            <a:ext cx="1825875" cy="1825875"/>
          </a:xfrm>
          <a:prstGeom prst="rect">
            <a:avLst/>
          </a:prstGeom>
          <a:noFill/>
          <a:ln>
            <a:noFill/>
          </a:ln>
        </p:spPr>
      </p:pic>
      <p:sp>
        <p:nvSpPr>
          <p:cNvPr id="502" name="Google Shape;502;p52"/>
          <p:cNvSpPr txBox="1"/>
          <p:nvPr/>
        </p:nvSpPr>
        <p:spPr>
          <a:xfrm>
            <a:off x="0" y="4564225"/>
            <a:ext cx="629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Model</a:t>
            </a:r>
            <a:r>
              <a:rPr lang="en" sz="1000">
                <a:solidFill>
                  <a:schemeClr val="dk2"/>
                </a:solidFill>
              </a:rPr>
              <a:t>: </a:t>
            </a:r>
            <a:r>
              <a:rPr lang="en" sz="1000" u="sng">
                <a:solidFill>
                  <a:schemeClr val="hlink"/>
                </a:solidFill>
                <a:hlinkClick r:id="rId4"/>
              </a:rPr>
              <a:t>https://huggingface.co/CarperAI/stable-vicuna-13b-delta</a:t>
            </a:r>
            <a:r>
              <a:rPr lang="en" sz="1000">
                <a:solidFill>
                  <a:schemeClr val="dk2"/>
                </a:solidFill>
              </a:rPr>
              <a:t> </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Blog: </a:t>
            </a:r>
            <a:r>
              <a:rPr lang="en" sz="1000" u="sng">
                <a:solidFill>
                  <a:schemeClr val="hlink"/>
                </a:solidFill>
                <a:hlinkClick r:id="rId5"/>
              </a:rPr>
              <a:t>https://stability.ai/news/stablevicuna-open-source-rlhf-chatbot</a:t>
            </a:r>
            <a:r>
              <a:rPr lang="en" sz="1000">
                <a:solidFill>
                  <a:schemeClr val="dk2"/>
                </a:solidFill>
              </a:rPr>
              <a:t> </a:t>
            </a:r>
            <a:endParaRPr sz="10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QLoRA &amp; Guanaco</a:t>
            </a:r>
            <a:endParaRPr/>
          </a:p>
        </p:txBody>
      </p:sp>
      <p:sp>
        <p:nvSpPr>
          <p:cNvPr id="508" name="Google Shape;508;p53"/>
          <p:cNvSpPr txBox="1"/>
          <p:nvPr>
            <p:ph idx="1" type="body"/>
          </p:nvPr>
        </p:nvSpPr>
        <p:spPr>
          <a:xfrm>
            <a:off x="200700" y="1366350"/>
            <a:ext cx="4478100" cy="32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LoRA: Low Rank Adaptation</a:t>
            </a:r>
            <a:endParaRPr b="1"/>
          </a:p>
          <a:p>
            <a:pPr indent="0" lvl="0" marL="0" rtl="0" algn="l">
              <a:spcBef>
                <a:spcPts val="0"/>
              </a:spcBef>
              <a:spcAft>
                <a:spcPts val="0"/>
              </a:spcAft>
              <a:buNone/>
            </a:pPr>
            <a:r>
              <a:rPr lang="en" sz="1600"/>
              <a:t>Popular tool for fine-tuning models with lower memory consumption.</a:t>
            </a:r>
            <a:endParaRPr sz="1600"/>
          </a:p>
          <a:p>
            <a:pPr indent="0" lvl="0" marL="0" rtl="0" algn="l">
              <a:spcBef>
                <a:spcPts val="0"/>
              </a:spcBef>
              <a:spcAft>
                <a:spcPts val="0"/>
              </a:spcAft>
              <a:buNone/>
            </a:pPr>
            <a:r>
              <a:t/>
            </a:r>
            <a:endParaRPr/>
          </a:p>
          <a:p>
            <a:pPr indent="0" lvl="0" marL="0" rtl="0" algn="l">
              <a:spcBef>
                <a:spcPts val="0"/>
              </a:spcBef>
              <a:spcAft>
                <a:spcPts val="0"/>
              </a:spcAft>
              <a:buNone/>
            </a:pPr>
            <a:r>
              <a:rPr b="1" lang="en"/>
              <a:t>QLoRA: LoRA + quantized base model (plus paging and double quantization)</a:t>
            </a:r>
            <a:endParaRPr b="1"/>
          </a:p>
          <a:p>
            <a:pPr indent="0" lvl="0" marL="0" rtl="0" algn="l">
              <a:spcBef>
                <a:spcPts val="0"/>
              </a:spcBef>
              <a:spcAft>
                <a:spcPts val="0"/>
              </a:spcAft>
              <a:buNone/>
            </a:pPr>
            <a:r>
              <a:rPr lang="en" sz="1600"/>
              <a:t>Further reduce memory consumption of fine-tuning while (mostly) maintaining performance</a:t>
            </a:r>
            <a:endParaRPr sz="1600"/>
          </a:p>
        </p:txBody>
      </p:sp>
      <p:sp>
        <p:nvSpPr>
          <p:cNvPr id="509" name="Google Shape;509;p5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510" name="Google Shape;510;p53"/>
          <p:cNvSpPr txBox="1"/>
          <p:nvPr/>
        </p:nvSpPr>
        <p:spPr>
          <a:xfrm>
            <a:off x="6676025" y="4064950"/>
            <a:ext cx="231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Note, </a:t>
            </a:r>
            <a:r>
              <a:rPr b="1" lang="en" sz="800">
                <a:solidFill>
                  <a:schemeClr val="dk2"/>
                </a:solidFill>
              </a:rPr>
              <a:t>this is different</a:t>
            </a:r>
            <a:r>
              <a:rPr lang="en" sz="800">
                <a:solidFill>
                  <a:schemeClr val="dk2"/>
                </a:solidFill>
              </a:rPr>
              <a:t>: Guanaco - Generative Universal Assistant for Natural-language Adaptive Context-aware Omnilingual outputshttps://guanaco-model.github.io/</a:t>
            </a:r>
            <a:endParaRPr sz="800">
              <a:solidFill>
                <a:schemeClr val="dk2"/>
              </a:solidFill>
            </a:endParaRPr>
          </a:p>
        </p:txBody>
      </p:sp>
      <p:sp>
        <p:nvSpPr>
          <p:cNvPr id="511" name="Google Shape;511;p53"/>
          <p:cNvSpPr txBox="1"/>
          <p:nvPr/>
        </p:nvSpPr>
        <p:spPr>
          <a:xfrm>
            <a:off x="0" y="4343100"/>
            <a:ext cx="629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Paper: </a:t>
            </a:r>
            <a:r>
              <a:rPr lang="en" sz="1000" u="sng">
                <a:solidFill>
                  <a:schemeClr val="hlink"/>
                </a:solidFill>
                <a:hlinkClick r:id="rId3"/>
              </a:rPr>
              <a:t>https://arxiv.org/abs/2305.14314</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Dataset: </a:t>
            </a:r>
            <a:r>
              <a:rPr lang="en" sz="1000" u="sng">
                <a:solidFill>
                  <a:schemeClr val="hlink"/>
                </a:solidFill>
                <a:hlinkClick r:id="rId4"/>
              </a:rPr>
              <a:t>https://huggingface.co/datasets/timdettmers/openassistant-guanaco</a:t>
            </a:r>
            <a:r>
              <a:rPr lang="en" sz="1000">
                <a:solidFill>
                  <a:schemeClr val="dk2"/>
                </a:solidFill>
              </a:rPr>
              <a:t> </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Model: </a:t>
            </a:r>
            <a:r>
              <a:rPr lang="en" sz="1000" u="sng">
                <a:solidFill>
                  <a:schemeClr val="hlink"/>
                </a:solidFill>
                <a:hlinkClick r:id="rId5"/>
              </a:rPr>
              <a:t>https://huggingface.co/timdettmers/guanaco-65b</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Original thread: </a:t>
            </a:r>
            <a:r>
              <a:rPr lang="en" sz="1000" u="sng">
                <a:solidFill>
                  <a:schemeClr val="hlink"/>
                </a:solidFill>
                <a:hlinkClick r:id="rId6"/>
              </a:rPr>
              <a:t>https://twitter.com/Tim_Dettmers/status/1661379354507476994?lang=en</a:t>
            </a:r>
            <a:r>
              <a:rPr lang="en" sz="1000">
                <a:solidFill>
                  <a:schemeClr val="dk2"/>
                </a:solidFill>
              </a:rPr>
              <a:t> </a:t>
            </a:r>
            <a:endParaRPr sz="1000">
              <a:solidFill>
                <a:schemeClr val="dk2"/>
              </a:solidFill>
            </a:endParaRPr>
          </a:p>
        </p:txBody>
      </p:sp>
      <p:pic>
        <p:nvPicPr>
          <p:cNvPr id="512" name="Google Shape;512;p53"/>
          <p:cNvPicPr preferRelativeResize="0"/>
          <p:nvPr/>
        </p:nvPicPr>
        <p:blipFill>
          <a:blip r:embed="rId7">
            <a:alphaModFix/>
          </a:blip>
          <a:stretch>
            <a:fillRect/>
          </a:stretch>
        </p:blipFill>
        <p:spPr>
          <a:xfrm>
            <a:off x="4883700" y="1627275"/>
            <a:ext cx="4260301" cy="1722565"/>
          </a:xfrm>
          <a:prstGeom prst="rect">
            <a:avLst/>
          </a:prstGeom>
          <a:noFill/>
          <a:ln>
            <a:noFill/>
          </a:ln>
        </p:spPr>
      </p:pic>
      <p:sp>
        <p:nvSpPr>
          <p:cNvPr id="513" name="Google Shape;513;p53"/>
          <p:cNvSpPr txBox="1"/>
          <p:nvPr/>
        </p:nvSpPr>
        <p:spPr>
          <a:xfrm>
            <a:off x="6766500" y="3277525"/>
            <a:ext cx="206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Image credit: Tim Dettmers</a:t>
            </a:r>
            <a:endParaRPr sz="12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QLoRA &amp; Guanaco</a:t>
            </a:r>
            <a:endParaRPr/>
          </a:p>
        </p:txBody>
      </p:sp>
      <p:sp>
        <p:nvSpPr>
          <p:cNvPr id="519" name="Google Shape;519;p54"/>
          <p:cNvSpPr txBox="1"/>
          <p:nvPr>
            <p:ph idx="1" type="body"/>
          </p:nvPr>
        </p:nvSpPr>
        <p:spPr>
          <a:xfrm>
            <a:off x="200700" y="1366350"/>
            <a:ext cx="4478100" cy="32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LoRA: Low Rank Adaptation</a:t>
            </a:r>
            <a:endParaRPr b="1"/>
          </a:p>
          <a:p>
            <a:pPr indent="0" lvl="0" marL="0" rtl="0" algn="l">
              <a:spcBef>
                <a:spcPts val="0"/>
              </a:spcBef>
              <a:spcAft>
                <a:spcPts val="0"/>
              </a:spcAft>
              <a:buClr>
                <a:schemeClr val="dk1"/>
              </a:buClr>
              <a:buSzPts val="1100"/>
              <a:buFont typeface="Arial"/>
              <a:buNone/>
            </a:pPr>
            <a:r>
              <a:rPr lang="en" sz="1600"/>
              <a:t>Popular tool for fine-tuning models with lower memory consumption.</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QLoRA: LoRA + quantized base model (plus paging and double quantization)</a:t>
            </a:r>
            <a:endParaRPr b="1"/>
          </a:p>
          <a:p>
            <a:pPr indent="0" lvl="0" marL="0" rtl="0" algn="l">
              <a:spcBef>
                <a:spcPts val="0"/>
              </a:spcBef>
              <a:spcAft>
                <a:spcPts val="0"/>
              </a:spcAft>
              <a:buClr>
                <a:schemeClr val="dk1"/>
              </a:buClr>
              <a:buSzPts val="1100"/>
              <a:buFont typeface="Arial"/>
              <a:buNone/>
            </a:pPr>
            <a:r>
              <a:rPr lang="en" sz="1600"/>
              <a:t>Further reduce memory consumption of fine-tuning while (mostly) maintaining performance</a:t>
            </a:r>
            <a:endParaRPr sz="1600"/>
          </a:p>
          <a:p>
            <a:pPr indent="0" lvl="0" marL="0" rtl="0" algn="l">
              <a:spcBef>
                <a:spcPts val="0"/>
              </a:spcBef>
              <a:spcAft>
                <a:spcPts val="0"/>
              </a:spcAft>
              <a:buNone/>
            </a:pPr>
            <a:r>
              <a:t/>
            </a:r>
            <a:endParaRPr b="1"/>
          </a:p>
        </p:txBody>
      </p:sp>
      <p:sp>
        <p:nvSpPr>
          <p:cNvPr id="520" name="Google Shape;520;p5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521" name="Google Shape;521;p54"/>
          <p:cNvSpPr txBox="1"/>
          <p:nvPr/>
        </p:nvSpPr>
        <p:spPr>
          <a:xfrm>
            <a:off x="6676025" y="4064950"/>
            <a:ext cx="231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Note, </a:t>
            </a:r>
            <a:r>
              <a:rPr b="1" lang="en" sz="800">
                <a:solidFill>
                  <a:schemeClr val="dk2"/>
                </a:solidFill>
              </a:rPr>
              <a:t>this is different</a:t>
            </a:r>
            <a:r>
              <a:rPr lang="en" sz="800">
                <a:solidFill>
                  <a:schemeClr val="dk2"/>
                </a:solidFill>
              </a:rPr>
              <a:t>: Guanaco - Generative Universal Assistant for Natural-language Adaptive Context-aware Omnilingual outputshttps://guanaco-model.github.io/</a:t>
            </a:r>
            <a:endParaRPr sz="800">
              <a:solidFill>
                <a:schemeClr val="dk2"/>
              </a:solidFill>
            </a:endParaRPr>
          </a:p>
        </p:txBody>
      </p:sp>
      <p:sp>
        <p:nvSpPr>
          <p:cNvPr id="522" name="Google Shape;522;p54"/>
          <p:cNvSpPr txBox="1"/>
          <p:nvPr/>
        </p:nvSpPr>
        <p:spPr>
          <a:xfrm>
            <a:off x="0" y="4343100"/>
            <a:ext cx="629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Paper: </a:t>
            </a:r>
            <a:r>
              <a:rPr lang="en" sz="1000" u="sng">
                <a:solidFill>
                  <a:schemeClr val="hlink"/>
                </a:solidFill>
                <a:hlinkClick r:id="rId3"/>
              </a:rPr>
              <a:t>https://arxiv.org/abs/2305.14314</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Dataset: </a:t>
            </a:r>
            <a:r>
              <a:rPr lang="en" sz="1000" u="sng">
                <a:solidFill>
                  <a:schemeClr val="hlink"/>
                </a:solidFill>
                <a:hlinkClick r:id="rId4"/>
              </a:rPr>
              <a:t>https://huggingface.co/datasets/timdettmers/openassistant-guanaco</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Model: </a:t>
            </a:r>
            <a:r>
              <a:rPr lang="en" sz="1000" u="sng">
                <a:solidFill>
                  <a:schemeClr val="hlink"/>
                </a:solidFill>
                <a:hlinkClick r:id="rId5"/>
              </a:rPr>
              <a:t>https://huggingface.co/timdettmers/guanaco-65b</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Original thread: </a:t>
            </a:r>
            <a:r>
              <a:rPr lang="en" sz="1000" u="sng">
                <a:solidFill>
                  <a:schemeClr val="hlink"/>
                </a:solidFill>
                <a:hlinkClick r:id="rId6"/>
              </a:rPr>
              <a:t>https://twitter.com/Tim_Dettmers/status/1661379354507476994?lang=en</a:t>
            </a:r>
            <a:r>
              <a:rPr lang="en" sz="1000">
                <a:solidFill>
                  <a:schemeClr val="dk2"/>
                </a:solidFill>
              </a:rPr>
              <a:t> </a:t>
            </a:r>
            <a:endParaRPr sz="1000">
              <a:solidFill>
                <a:schemeClr val="dk2"/>
              </a:solidFill>
            </a:endParaRPr>
          </a:p>
        </p:txBody>
      </p:sp>
      <p:sp>
        <p:nvSpPr>
          <p:cNvPr id="523" name="Google Shape;523;p54"/>
          <p:cNvSpPr txBox="1"/>
          <p:nvPr/>
        </p:nvSpPr>
        <p:spPr>
          <a:xfrm>
            <a:off x="5043600" y="3277525"/>
            <a:ext cx="378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Approximate VRAM requirements.</a:t>
            </a:r>
            <a:endParaRPr sz="1200">
              <a:solidFill>
                <a:schemeClr val="dk2"/>
              </a:solidFill>
            </a:endParaRPr>
          </a:p>
          <a:p>
            <a:pPr indent="0" lvl="0" marL="0" rtl="0" algn="l">
              <a:spcBef>
                <a:spcPts val="0"/>
              </a:spcBef>
              <a:spcAft>
                <a:spcPts val="0"/>
              </a:spcAft>
              <a:buNone/>
            </a:pPr>
            <a:r>
              <a:rPr lang="en" sz="800">
                <a:solidFill>
                  <a:schemeClr val="dk2"/>
                </a:solidFill>
              </a:rPr>
              <a:t>Source: </a:t>
            </a:r>
            <a:r>
              <a:rPr lang="en" sz="800" u="sng">
                <a:solidFill>
                  <a:schemeClr val="hlink"/>
                </a:solidFill>
                <a:hlinkClick r:id="rId7"/>
              </a:rPr>
              <a:t>https://github.com/hiyouga/LLaMA-Factory#hardware-requirement</a:t>
            </a:r>
            <a:r>
              <a:rPr lang="en" sz="800">
                <a:solidFill>
                  <a:schemeClr val="dk2"/>
                </a:solidFill>
              </a:rPr>
              <a:t> </a:t>
            </a:r>
            <a:endParaRPr sz="800">
              <a:solidFill>
                <a:schemeClr val="dk2"/>
              </a:solidFill>
            </a:endParaRPr>
          </a:p>
        </p:txBody>
      </p:sp>
      <p:pic>
        <p:nvPicPr>
          <p:cNvPr id="524" name="Google Shape;524;p54"/>
          <p:cNvPicPr preferRelativeResize="0"/>
          <p:nvPr/>
        </p:nvPicPr>
        <p:blipFill>
          <a:blip r:embed="rId8">
            <a:alphaModFix/>
          </a:blip>
          <a:stretch>
            <a:fillRect/>
          </a:stretch>
        </p:blipFill>
        <p:spPr>
          <a:xfrm>
            <a:off x="4787900" y="1559775"/>
            <a:ext cx="4160400" cy="17894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QLoRA &amp; Guanaco</a:t>
            </a:r>
            <a:endParaRPr/>
          </a:p>
        </p:txBody>
      </p:sp>
      <p:sp>
        <p:nvSpPr>
          <p:cNvPr id="530" name="Google Shape;530;p55"/>
          <p:cNvSpPr txBox="1"/>
          <p:nvPr>
            <p:ph idx="1" type="body"/>
          </p:nvPr>
        </p:nvSpPr>
        <p:spPr>
          <a:xfrm>
            <a:off x="200700" y="1366350"/>
            <a:ext cx="4478100" cy="32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Guanaco </a:t>
            </a:r>
            <a:r>
              <a:rPr lang="en" sz="1400"/>
              <a:t>(33B MT Bench 6.88)</a:t>
            </a:r>
            <a:endParaRPr sz="1400"/>
          </a:p>
          <a:p>
            <a:pPr indent="0" lvl="0" marL="0" rtl="0" algn="l">
              <a:spcBef>
                <a:spcPts val="0"/>
              </a:spcBef>
              <a:spcAft>
                <a:spcPts val="0"/>
              </a:spcAft>
              <a:buClr>
                <a:schemeClr val="dk1"/>
              </a:buClr>
              <a:buSzPts val="1100"/>
              <a:buFont typeface="Arial"/>
              <a:buNone/>
            </a:pPr>
            <a:r>
              <a:rPr lang="en"/>
              <a:t>First models trained with QLoRA plus quality filtered Open Assistant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i="1" lang="en"/>
              <a:t>Both</a:t>
            </a:r>
            <a:r>
              <a:rPr lang="en"/>
              <a:t> the dataset and QLoRA method are still regularly used.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State-of-the-art open model at release.</a:t>
            </a:r>
            <a:endParaRPr/>
          </a:p>
          <a:p>
            <a:pPr indent="0" lvl="0" marL="0" rtl="0" algn="l">
              <a:spcBef>
                <a:spcPts val="0"/>
              </a:spcBef>
              <a:spcAft>
                <a:spcPts val="0"/>
              </a:spcAft>
              <a:buNone/>
            </a:pPr>
            <a:r>
              <a:t/>
            </a:r>
            <a:endParaRPr b="1"/>
          </a:p>
        </p:txBody>
      </p:sp>
      <p:sp>
        <p:nvSpPr>
          <p:cNvPr id="531" name="Google Shape;531;p5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532" name="Google Shape;532;p55"/>
          <p:cNvSpPr txBox="1"/>
          <p:nvPr/>
        </p:nvSpPr>
        <p:spPr>
          <a:xfrm>
            <a:off x="6676025" y="4064950"/>
            <a:ext cx="231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Note, </a:t>
            </a:r>
            <a:r>
              <a:rPr b="1" lang="en" sz="800">
                <a:solidFill>
                  <a:schemeClr val="dk2"/>
                </a:solidFill>
              </a:rPr>
              <a:t>this is different</a:t>
            </a:r>
            <a:r>
              <a:rPr lang="en" sz="800">
                <a:solidFill>
                  <a:schemeClr val="dk2"/>
                </a:solidFill>
              </a:rPr>
              <a:t>: Guanaco - Generative Universal Assistant for Natural-language Adaptive Context-aware Omnilingual outputshttps://guanaco-model.github.io/</a:t>
            </a:r>
            <a:endParaRPr sz="800">
              <a:solidFill>
                <a:schemeClr val="dk2"/>
              </a:solidFill>
            </a:endParaRPr>
          </a:p>
        </p:txBody>
      </p:sp>
      <p:sp>
        <p:nvSpPr>
          <p:cNvPr id="533" name="Google Shape;533;p55"/>
          <p:cNvSpPr txBox="1"/>
          <p:nvPr/>
        </p:nvSpPr>
        <p:spPr>
          <a:xfrm>
            <a:off x="0" y="4343100"/>
            <a:ext cx="629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Paper: </a:t>
            </a:r>
            <a:r>
              <a:rPr lang="en" sz="1000" u="sng">
                <a:solidFill>
                  <a:schemeClr val="hlink"/>
                </a:solidFill>
                <a:hlinkClick r:id="rId3"/>
              </a:rPr>
              <a:t>https://arxiv.org/abs/2305.14314</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Dataset: </a:t>
            </a:r>
            <a:r>
              <a:rPr lang="en" sz="1000" u="sng">
                <a:solidFill>
                  <a:schemeClr val="hlink"/>
                </a:solidFill>
                <a:hlinkClick r:id="rId4"/>
              </a:rPr>
              <a:t>https://huggingface.co/datasets/timdettmers/openassistant-guanaco</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Model: </a:t>
            </a:r>
            <a:r>
              <a:rPr lang="en" sz="1000" u="sng">
                <a:solidFill>
                  <a:schemeClr val="hlink"/>
                </a:solidFill>
                <a:hlinkClick r:id="rId5"/>
              </a:rPr>
              <a:t>https://huggingface.co/timdettmers/guanaco-65b</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Original thread: </a:t>
            </a:r>
            <a:r>
              <a:rPr lang="en" sz="1000" u="sng">
                <a:solidFill>
                  <a:schemeClr val="hlink"/>
                </a:solidFill>
                <a:hlinkClick r:id="rId6"/>
              </a:rPr>
              <a:t>https://twitter.com/Tim_Dettmers/status/1661379354507476994?lang=en</a:t>
            </a:r>
            <a:r>
              <a:rPr lang="en" sz="1000">
                <a:solidFill>
                  <a:schemeClr val="dk2"/>
                </a:solidFill>
              </a:rPr>
              <a:t> </a:t>
            </a:r>
            <a:endParaRPr sz="1000">
              <a:solidFill>
                <a:schemeClr val="dk2"/>
              </a:solidFill>
            </a:endParaRPr>
          </a:p>
        </p:txBody>
      </p:sp>
      <p:pic>
        <p:nvPicPr>
          <p:cNvPr id="534" name="Google Shape;534;p55"/>
          <p:cNvPicPr preferRelativeResize="0"/>
          <p:nvPr/>
        </p:nvPicPr>
        <p:blipFill>
          <a:blip r:embed="rId7">
            <a:alphaModFix/>
          </a:blip>
          <a:stretch>
            <a:fillRect/>
          </a:stretch>
        </p:blipFill>
        <p:spPr>
          <a:xfrm>
            <a:off x="4883700" y="1627275"/>
            <a:ext cx="4260301" cy="1722565"/>
          </a:xfrm>
          <a:prstGeom prst="rect">
            <a:avLst/>
          </a:prstGeom>
          <a:noFill/>
          <a:ln>
            <a:noFill/>
          </a:ln>
        </p:spPr>
      </p:pic>
      <p:sp>
        <p:nvSpPr>
          <p:cNvPr id="535" name="Google Shape;535;p55"/>
          <p:cNvSpPr txBox="1"/>
          <p:nvPr/>
        </p:nvSpPr>
        <p:spPr>
          <a:xfrm>
            <a:off x="6766500" y="3277525"/>
            <a:ext cx="206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Image credit: Tim Dettmers</a:t>
            </a:r>
            <a:endParaRPr sz="12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56"/>
          <p:cNvPicPr preferRelativeResize="0"/>
          <p:nvPr/>
        </p:nvPicPr>
        <p:blipFill>
          <a:blip r:embed="rId3">
            <a:alphaModFix/>
          </a:blip>
          <a:stretch>
            <a:fillRect/>
          </a:stretch>
        </p:blipFill>
        <p:spPr>
          <a:xfrm>
            <a:off x="2097975" y="4419525"/>
            <a:ext cx="347900" cy="347900"/>
          </a:xfrm>
          <a:prstGeom prst="rect">
            <a:avLst/>
          </a:prstGeom>
          <a:noFill/>
          <a:ln>
            <a:noFill/>
          </a:ln>
        </p:spPr>
      </p:pic>
      <p:sp>
        <p:nvSpPr>
          <p:cNvPr id="541" name="Google Shape;541;p56"/>
          <p:cNvSpPr txBox="1"/>
          <p:nvPr>
            <p:ph type="title"/>
          </p:nvPr>
        </p:nvSpPr>
        <p:spPr>
          <a:xfrm>
            <a:off x="311700" y="13145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Chapter 2: Setting expectations &amp; evals.</a:t>
            </a:r>
            <a:endParaRPr/>
          </a:p>
        </p:txBody>
      </p:sp>
      <p:pic>
        <p:nvPicPr>
          <p:cNvPr id="542" name="Google Shape;542;p56"/>
          <p:cNvPicPr preferRelativeResize="0"/>
          <p:nvPr/>
        </p:nvPicPr>
        <p:blipFill>
          <a:blip r:embed="rId4">
            <a:alphaModFix/>
          </a:blip>
          <a:stretch>
            <a:fillRect/>
          </a:stretch>
        </p:blipFill>
        <p:spPr>
          <a:xfrm>
            <a:off x="1702" y="2402069"/>
            <a:ext cx="9144003" cy="2741432"/>
          </a:xfrm>
          <a:prstGeom prst="rect">
            <a:avLst/>
          </a:prstGeom>
          <a:noFill/>
          <a:ln>
            <a:noFill/>
          </a:ln>
        </p:spPr>
      </p:pic>
      <p:sp>
        <p:nvSpPr>
          <p:cNvPr id="543" name="Google Shape;54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LoRA methods work with RL?</a:t>
            </a:r>
            <a:endParaRPr/>
          </a:p>
        </p:txBody>
      </p:sp>
      <p:sp>
        <p:nvSpPr>
          <p:cNvPr id="549" name="Google Shape;549;p5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550" name="Google Shape;55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Big exploration in late may / summer 2023</a:t>
            </a:r>
            <a:endParaRPr/>
          </a:p>
          <a:p>
            <a:pPr indent="-342900" lvl="0" marL="457200" rtl="0" algn="l">
              <a:spcBef>
                <a:spcPts val="0"/>
              </a:spcBef>
              <a:spcAft>
                <a:spcPts val="0"/>
              </a:spcAft>
              <a:buSzPts val="1800"/>
              <a:buChar char="●"/>
            </a:pPr>
            <a:r>
              <a:rPr lang="en"/>
              <a:t>Few models that “splashed” trained this way</a:t>
            </a:r>
            <a:endParaRPr/>
          </a:p>
          <a:p>
            <a:pPr indent="-342900" lvl="0" marL="457200" rtl="0" algn="l">
              <a:spcBef>
                <a:spcPts val="0"/>
              </a:spcBef>
              <a:spcAft>
                <a:spcPts val="0"/>
              </a:spcAft>
              <a:buSzPts val="1800"/>
              <a:buChar char="●"/>
            </a:pPr>
            <a:r>
              <a:rPr lang="en"/>
              <a:t>Likely not a fundamental limitation, but is tricky hyperparameter space</a:t>
            </a:r>
            <a:endParaRPr/>
          </a:p>
        </p:txBody>
      </p:sp>
      <p:pic>
        <p:nvPicPr>
          <p:cNvPr id="551" name="Google Shape;551;p57"/>
          <p:cNvPicPr preferRelativeResize="0"/>
          <p:nvPr/>
        </p:nvPicPr>
        <p:blipFill>
          <a:blip r:embed="rId3">
            <a:alphaModFix/>
          </a:blip>
          <a:stretch>
            <a:fillRect/>
          </a:stretch>
        </p:blipFill>
        <p:spPr>
          <a:xfrm>
            <a:off x="1283475" y="2460900"/>
            <a:ext cx="2876051" cy="2155850"/>
          </a:xfrm>
          <a:prstGeom prst="rect">
            <a:avLst/>
          </a:prstGeom>
          <a:noFill/>
          <a:ln>
            <a:noFill/>
          </a:ln>
        </p:spPr>
      </p:pic>
      <p:pic>
        <p:nvPicPr>
          <p:cNvPr id="552" name="Google Shape;552;p57"/>
          <p:cNvPicPr preferRelativeResize="0"/>
          <p:nvPr/>
        </p:nvPicPr>
        <p:blipFill>
          <a:blip r:embed="rId4">
            <a:alphaModFix/>
          </a:blip>
          <a:stretch>
            <a:fillRect/>
          </a:stretch>
        </p:blipFill>
        <p:spPr>
          <a:xfrm>
            <a:off x="5085150" y="2382324"/>
            <a:ext cx="3084000" cy="2313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Llama 2 chat backlash</a:t>
            </a:r>
            <a:endParaRPr/>
          </a:p>
        </p:txBody>
      </p:sp>
      <p:sp>
        <p:nvSpPr>
          <p:cNvPr id="558" name="Google Shape;558;p58"/>
          <p:cNvSpPr txBox="1"/>
          <p:nvPr>
            <p:ph idx="1" type="body"/>
          </p:nvPr>
        </p:nvSpPr>
        <p:spPr>
          <a:xfrm>
            <a:off x="311700" y="1152475"/>
            <a:ext cx="414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Should chat models be “safe?”</a:t>
            </a:r>
            <a:endParaRPr/>
          </a:p>
        </p:txBody>
      </p:sp>
      <p:pic>
        <p:nvPicPr>
          <p:cNvPr id="559" name="Google Shape;559;p58"/>
          <p:cNvPicPr preferRelativeResize="0"/>
          <p:nvPr/>
        </p:nvPicPr>
        <p:blipFill>
          <a:blip r:embed="rId3">
            <a:alphaModFix/>
          </a:blip>
          <a:stretch>
            <a:fillRect/>
          </a:stretch>
        </p:blipFill>
        <p:spPr>
          <a:xfrm>
            <a:off x="4120085" y="688525"/>
            <a:ext cx="4951366" cy="3880350"/>
          </a:xfrm>
          <a:prstGeom prst="rect">
            <a:avLst/>
          </a:prstGeom>
          <a:noFill/>
          <a:ln>
            <a:noFill/>
          </a:ln>
        </p:spPr>
      </p:pic>
      <p:sp>
        <p:nvSpPr>
          <p:cNvPr id="560" name="Google Shape;560;p58"/>
          <p:cNvSpPr txBox="1"/>
          <p:nvPr/>
        </p:nvSpPr>
        <p:spPr>
          <a:xfrm>
            <a:off x="7389900" y="4568875"/>
            <a:ext cx="144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Röttger et al. 2023</a:t>
            </a:r>
            <a:endParaRPr sz="1200">
              <a:solidFill>
                <a:schemeClr val="dk2"/>
              </a:solidFill>
            </a:endParaRPr>
          </a:p>
        </p:txBody>
      </p:sp>
      <p:sp>
        <p:nvSpPr>
          <p:cNvPr id="561" name="Google Shape;561;p5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“Uncensored” models</a:t>
            </a:r>
            <a:endParaRPr/>
          </a:p>
        </p:txBody>
      </p:sp>
      <p:sp>
        <p:nvSpPr>
          <p:cNvPr id="567" name="Google Shape;56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Goal: </a:t>
            </a:r>
            <a:r>
              <a:rPr lang="en"/>
              <a:t>Modify models so they don’t refuse </a:t>
            </a:r>
            <a:r>
              <a:rPr i="1" lang="en"/>
              <a:t>any </a:t>
            </a:r>
            <a:r>
              <a:rPr lang="en"/>
              <a:t>request</a:t>
            </a:r>
            <a:endParaRPr/>
          </a:p>
          <a:p>
            <a:pPr indent="-342900" lvl="0" marL="457200" rtl="0" algn="l">
              <a:spcBef>
                <a:spcPts val="0"/>
              </a:spcBef>
              <a:spcAft>
                <a:spcPts val="0"/>
              </a:spcAft>
              <a:buSzPts val="1800"/>
              <a:buChar char="●"/>
            </a:pPr>
            <a:r>
              <a:rPr b="1" lang="en"/>
              <a:t>Method: </a:t>
            </a:r>
            <a:r>
              <a:rPr lang="en"/>
              <a:t>Remove instances of “as a language model” or “Sorry, …” in training data</a:t>
            </a:r>
            <a:endParaRPr/>
          </a:p>
          <a:p>
            <a:pPr indent="-342900" lvl="0" marL="457200" rtl="0" algn="l">
              <a:spcBef>
                <a:spcPts val="0"/>
              </a:spcBef>
              <a:spcAft>
                <a:spcPts val="0"/>
              </a:spcAft>
              <a:buSzPts val="1800"/>
              <a:buChar char="●"/>
            </a:pPr>
            <a:r>
              <a:rPr b="1" lang="en"/>
              <a:t>Confusion</a:t>
            </a:r>
            <a:r>
              <a:rPr lang="en"/>
              <a:t>: Not the clearest name for things. </a:t>
            </a:r>
            <a:r>
              <a:rPr b="1" lang="en"/>
              <a:t>The models were never explicitly censored to </a:t>
            </a:r>
            <a:r>
              <a:rPr b="1" lang="en"/>
              <a:t>begin with.</a:t>
            </a:r>
            <a:endParaRPr/>
          </a:p>
          <a:p>
            <a:pPr indent="-342900" lvl="0" marL="457200" rtl="0" algn="l">
              <a:spcBef>
                <a:spcPts val="0"/>
              </a:spcBef>
              <a:spcAft>
                <a:spcPts val="0"/>
              </a:spcAft>
              <a:buSzPts val="1800"/>
              <a:buChar char="●"/>
            </a:pPr>
            <a:r>
              <a:rPr lang="en"/>
              <a:t>Prefer the name </a:t>
            </a:r>
            <a:r>
              <a:rPr i="1" lang="en"/>
              <a:t>filtered</a:t>
            </a:r>
            <a:r>
              <a:rPr lang="en"/>
              <a:t> or </a:t>
            </a:r>
            <a:r>
              <a:rPr i="1" lang="en"/>
              <a:t>unbiased.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400"/>
              <a:t>One of the first models named this way (April 2023): </a:t>
            </a:r>
            <a:r>
              <a:rPr lang="en" sz="1400" u="sng">
                <a:solidFill>
                  <a:schemeClr val="hlink"/>
                </a:solidFill>
                <a:hlinkClick r:id="rId3"/>
              </a:rPr>
              <a:t>cognitivecomputations/WizardLM-7B-Uncensored</a:t>
            </a:r>
            <a:r>
              <a:rPr lang="en" sz="1400"/>
              <a:t> </a:t>
            </a:r>
            <a:endParaRPr sz="1400"/>
          </a:p>
          <a:p>
            <a:pPr indent="0" lvl="0" marL="0" rtl="0" algn="l">
              <a:spcBef>
                <a:spcPts val="0"/>
              </a:spcBef>
              <a:spcAft>
                <a:spcPts val="0"/>
              </a:spcAft>
              <a:buNone/>
            </a:pPr>
            <a:r>
              <a:rPr lang="en" sz="1400"/>
              <a:t>Example models here: </a:t>
            </a:r>
            <a:r>
              <a:rPr lang="en" sz="1400" u="sng">
                <a:solidFill>
                  <a:schemeClr val="hlink"/>
                </a:solidFill>
                <a:hlinkClick r:id="rId4"/>
              </a:rPr>
              <a:t>https://huggingface.co/models?other=uncensored</a:t>
            </a:r>
            <a:r>
              <a:rPr lang="en" sz="1400"/>
              <a:t> </a:t>
            </a:r>
            <a:endParaRPr sz="1400"/>
          </a:p>
        </p:txBody>
      </p:sp>
      <p:sp>
        <p:nvSpPr>
          <p:cNvPr id="568" name="Google Shape;568;p5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569" name="Google Shape;569;p59"/>
          <p:cNvPicPr preferRelativeResize="0"/>
          <p:nvPr/>
        </p:nvPicPr>
        <p:blipFill>
          <a:blip r:embed="rId5">
            <a:alphaModFix/>
          </a:blip>
          <a:stretch>
            <a:fillRect/>
          </a:stretch>
        </p:blipFill>
        <p:spPr>
          <a:xfrm>
            <a:off x="7575475" y="2873575"/>
            <a:ext cx="859975" cy="85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Transition period: Ultrachat, OpenChat, XwinLM, OpenHermes, and more fine-tunes </a:t>
            </a:r>
            <a:endParaRPr/>
          </a:p>
        </p:txBody>
      </p:sp>
      <p:sp>
        <p:nvSpPr>
          <p:cNvPr id="575" name="Google Shape;575;p60"/>
          <p:cNvSpPr txBox="1"/>
          <p:nvPr>
            <p:ph idx="1" type="body"/>
          </p:nvPr>
        </p:nvSpPr>
        <p:spPr>
          <a:xfrm>
            <a:off x="311700" y="1327325"/>
            <a:ext cx="8520600" cy="3241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A series of strong models trained with instruction tuning and/or RLHF, but </a:t>
            </a:r>
            <a:r>
              <a:rPr i="1" lang="en" sz="1700"/>
              <a:t>none markedly shifted the narrative.</a:t>
            </a:r>
            <a:endParaRPr i="1" sz="1700"/>
          </a:p>
          <a:p>
            <a:pPr indent="-336550" lvl="0" marL="457200" rtl="0" algn="l">
              <a:spcBef>
                <a:spcPts val="1200"/>
              </a:spcBef>
              <a:spcAft>
                <a:spcPts val="0"/>
              </a:spcAft>
              <a:buSzPts val="1700"/>
              <a:buChar char="●"/>
            </a:pPr>
            <a:r>
              <a:rPr lang="en" sz="1700"/>
              <a:t>April. 2023: WizardLM v0.1 trained with </a:t>
            </a:r>
            <a:r>
              <a:rPr lang="en" sz="1700" u="sng">
                <a:solidFill>
                  <a:schemeClr val="hlink"/>
                </a:solidFill>
                <a:hlinkClick r:id="rId3"/>
              </a:rPr>
              <a:t>EvolInstruct</a:t>
            </a:r>
            <a:r>
              <a:rPr lang="en" sz="1700"/>
              <a:t> (synthetic data generation), other strong RL math/code models mostly ignored by community, </a:t>
            </a:r>
            <a:r>
              <a:rPr b="1" lang="en" sz="1200"/>
              <a:t>MT Bench 13B: 6.35</a:t>
            </a:r>
            <a:endParaRPr b="1" sz="1200"/>
          </a:p>
          <a:p>
            <a:pPr indent="-336550" lvl="0" marL="457200" rtl="0" algn="l">
              <a:spcBef>
                <a:spcPts val="0"/>
              </a:spcBef>
              <a:spcAft>
                <a:spcPts val="0"/>
              </a:spcAft>
              <a:buSzPts val="1700"/>
              <a:buChar char="●"/>
            </a:pPr>
            <a:r>
              <a:rPr lang="en" sz="1700"/>
              <a:t>Jun. 2023: </a:t>
            </a:r>
            <a:r>
              <a:rPr lang="en" sz="1700" u="sng">
                <a:solidFill>
                  <a:schemeClr val="hlink"/>
                </a:solidFill>
                <a:hlinkClick r:id="rId4"/>
              </a:rPr>
              <a:t>UltraLM 13B</a:t>
            </a:r>
            <a:r>
              <a:rPr lang="en" sz="1700"/>
              <a:t> trained on new UltraChat dataset</a:t>
            </a:r>
            <a:endParaRPr sz="1700"/>
          </a:p>
          <a:p>
            <a:pPr indent="-336550" lvl="0" marL="457200" rtl="0" algn="l">
              <a:spcBef>
                <a:spcPts val="0"/>
              </a:spcBef>
              <a:spcAft>
                <a:spcPts val="0"/>
              </a:spcAft>
              <a:buSzPts val="1700"/>
              <a:buChar char="●"/>
            </a:pPr>
            <a:r>
              <a:rPr lang="en" sz="1700"/>
              <a:t>Jun. 2023: </a:t>
            </a:r>
            <a:r>
              <a:rPr lang="en" sz="1700" u="sng">
                <a:solidFill>
                  <a:schemeClr val="hlink"/>
                </a:solidFill>
                <a:hlinkClick r:id="rId5"/>
              </a:rPr>
              <a:t>OpenChat 13B</a:t>
            </a:r>
            <a:r>
              <a:rPr lang="en" sz="1700"/>
              <a:t> trained on filtered ShareGPT data</a:t>
            </a:r>
            <a:endParaRPr sz="1700"/>
          </a:p>
          <a:p>
            <a:pPr indent="-336550" lvl="0" marL="457200" rtl="0" algn="l">
              <a:spcBef>
                <a:spcPts val="0"/>
              </a:spcBef>
              <a:spcAft>
                <a:spcPts val="0"/>
              </a:spcAft>
              <a:buSzPts val="1700"/>
              <a:buChar char="●"/>
            </a:pPr>
            <a:r>
              <a:rPr lang="en" sz="1700"/>
              <a:t>Sep. 2023: </a:t>
            </a:r>
            <a:r>
              <a:rPr lang="en" sz="1700" u="sng">
                <a:solidFill>
                  <a:schemeClr val="hlink"/>
                </a:solidFill>
                <a:hlinkClick r:id="rId6"/>
              </a:rPr>
              <a:t>XwinLM 7B</a:t>
            </a:r>
            <a:r>
              <a:rPr lang="en" sz="1700"/>
              <a:t>, strong model “trained with RLHF,” but no details, no paper</a:t>
            </a:r>
            <a:br>
              <a:rPr lang="en" sz="1700"/>
            </a:br>
            <a:r>
              <a:rPr lang="en" sz="1700"/>
              <a:t>		   </a:t>
            </a:r>
            <a:r>
              <a:rPr lang="en" sz="1700" u="sng">
                <a:solidFill>
                  <a:schemeClr val="hlink"/>
                </a:solidFill>
                <a:hlinkClick r:id="rId7"/>
              </a:rPr>
              <a:t>XwinLM 70B</a:t>
            </a:r>
            <a:r>
              <a:rPr lang="en" sz="1700"/>
              <a:t>, </a:t>
            </a:r>
            <a:r>
              <a:rPr b="1" lang="en" sz="1700"/>
              <a:t>first model to beat GPT-4 on AlpacaEval</a:t>
            </a:r>
            <a:endParaRPr b="1" sz="1700"/>
          </a:p>
          <a:p>
            <a:pPr indent="-336550" lvl="0" marL="457200" rtl="0" algn="l">
              <a:spcBef>
                <a:spcPts val="0"/>
              </a:spcBef>
              <a:spcAft>
                <a:spcPts val="0"/>
              </a:spcAft>
              <a:buSzPts val="1700"/>
              <a:buChar char="●"/>
            </a:pPr>
            <a:r>
              <a:rPr lang="en" sz="1700"/>
              <a:t>Oct. 2023: Teknium/OpenHermes on Mistral 7B, strong synthetic data filtering + better base model</a:t>
            </a:r>
            <a:endParaRPr sz="1700"/>
          </a:p>
        </p:txBody>
      </p:sp>
      <p:sp>
        <p:nvSpPr>
          <p:cNvPr id="576" name="Google Shape;576;p60"/>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577" name="Google Shape;577;p60"/>
          <p:cNvSpPr txBox="1"/>
          <p:nvPr/>
        </p:nvSpPr>
        <p:spPr>
          <a:xfrm>
            <a:off x="0" y="4497000"/>
            <a:ext cx="317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Note 17 April 2024: WizardLM not currently available officially on HuggingFace for artifact review at Microsoft.</a:t>
            </a:r>
            <a:endParaRPr sz="10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Establishing evaluation</a:t>
            </a:r>
            <a:endParaRPr/>
          </a:p>
        </p:txBody>
      </p:sp>
      <p:sp>
        <p:nvSpPr>
          <p:cNvPr id="583" name="Google Shape;58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four most popular aligned model evaluations of the past year were created within 2 months of each other!</a:t>
            </a:r>
            <a:endParaRPr/>
          </a:p>
          <a:p>
            <a:pPr indent="-342900" lvl="0" marL="457200" rtl="0" algn="l">
              <a:spcBef>
                <a:spcPts val="1200"/>
              </a:spcBef>
              <a:spcAft>
                <a:spcPts val="0"/>
              </a:spcAft>
              <a:buSzPts val="1800"/>
              <a:buAutoNum type="arabicPeriod"/>
            </a:pPr>
            <a:r>
              <a:rPr lang="en"/>
              <a:t>May 3, 2023: ChatBotArena</a:t>
            </a:r>
            <a:endParaRPr/>
          </a:p>
          <a:p>
            <a:pPr indent="-342900" lvl="0" marL="457200" rtl="0" algn="l">
              <a:spcBef>
                <a:spcPts val="0"/>
              </a:spcBef>
              <a:spcAft>
                <a:spcPts val="0"/>
              </a:spcAft>
              <a:buSzPts val="1800"/>
              <a:buAutoNum type="arabicPeriod"/>
            </a:pPr>
            <a:r>
              <a:rPr lang="en"/>
              <a:t>June 8, 2023:AlpacaEval</a:t>
            </a:r>
            <a:endParaRPr/>
          </a:p>
          <a:p>
            <a:pPr indent="-342900" lvl="0" marL="457200" rtl="0" algn="l">
              <a:spcBef>
                <a:spcPts val="0"/>
              </a:spcBef>
              <a:spcAft>
                <a:spcPts val="0"/>
              </a:spcAft>
              <a:buSzPts val="1800"/>
              <a:buAutoNum type="arabicPeriod"/>
            </a:pPr>
            <a:r>
              <a:rPr lang="en"/>
              <a:t>June 22, 2023: MT Bench</a:t>
            </a:r>
            <a:endParaRPr/>
          </a:p>
          <a:p>
            <a:pPr indent="-342900" lvl="0" marL="457200" rtl="0" algn="l">
              <a:spcBef>
                <a:spcPts val="0"/>
              </a:spcBef>
              <a:spcAft>
                <a:spcPts val="0"/>
              </a:spcAft>
              <a:buSzPts val="1800"/>
              <a:buAutoNum type="arabicPeriod"/>
            </a:pPr>
            <a:r>
              <a:rPr lang="en"/>
              <a:t>July 2023: Open LLM Leaderboard</a:t>
            </a:r>
            <a:endParaRPr/>
          </a:p>
          <a:p>
            <a:pPr indent="0" lvl="0" marL="0" rtl="0" algn="l">
              <a:spcBef>
                <a:spcPts val="1200"/>
              </a:spcBef>
              <a:spcAft>
                <a:spcPts val="1200"/>
              </a:spcAft>
              <a:buNone/>
            </a:pPr>
            <a:r>
              <a:t/>
            </a:r>
            <a:endParaRPr/>
          </a:p>
        </p:txBody>
      </p:sp>
      <p:sp>
        <p:nvSpPr>
          <p:cNvPr id="584" name="Google Shape;584;p6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89" name="Google Shape;89;p17"/>
          <p:cNvSpPr txBox="1"/>
          <p:nvPr/>
        </p:nvSpPr>
        <p:spPr>
          <a:xfrm>
            <a:off x="318600" y="1152475"/>
            <a:ext cx="46911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2017: the transformer is born</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90" name="Google Shape;90;p17"/>
          <p:cNvPicPr preferRelativeResize="0"/>
          <p:nvPr/>
        </p:nvPicPr>
        <p:blipFill rotWithShape="1">
          <a:blip r:embed="rId3">
            <a:alphaModFix/>
          </a:blip>
          <a:srcRect b="0" l="0" r="0" t="0"/>
          <a:stretch/>
        </p:blipFill>
        <p:spPr>
          <a:xfrm>
            <a:off x="6044725" y="555425"/>
            <a:ext cx="3000127" cy="4161778"/>
          </a:xfrm>
          <a:prstGeom prst="rect">
            <a:avLst/>
          </a:prstGeom>
          <a:noFill/>
          <a:ln>
            <a:noFill/>
          </a:ln>
        </p:spPr>
      </p:pic>
      <p:sp>
        <p:nvSpPr>
          <p:cNvPr id="91" name="Google Shape;91;p17"/>
          <p:cNvSpPr txBox="1"/>
          <p:nvPr/>
        </p:nvSpPr>
        <p:spPr>
          <a:xfrm>
            <a:off x="6462350" y="4520725"/>
            <a:ext cx="24465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Light"/>
                <a:ea typeface="Helvetica Neue Light"/>
                <a:cs typeface="Helvetica Neue Light"/>
                <a:sym typeface="Helvetica Neue Light"/>
              </a:rPr>
              <a:t>Vaswani et al. 2017</a:t>
            </a:r>
            <a:endParaRPr b="0" i="0" sz="1200" u="none" cap="none" strike="noStrike">
              <a:solidFill>
                <a:schemeClr val="dk2"/>
              </a:solidFill>
              <a:latin typeface="Helvetica Neue Light"/>
              <a:ea typeface="Helvetica Neue Light"/>
              <a:cs typeface="Helvetica Neue Light"/>
              <a:sym typeface="Helvetica Neue Light"/>
            </a:endParaRPr>
          </a:p>
        </p:txBody>
      </p:sp>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3" name="Google Shape;93;p17"/>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ChatBotArena</a:t>
            </a:r>
            <a:endParaRPr/>
          </a:p>
          <a:p>
            <a:pPr indent="0" lvl="0" marL="0" rtl="0" algn="l">
              <a:spcBef>
                <a:spcPts val="0"/>
              </a:spcBef>
              <a:spcAft>
                <a:spcPts val="0"/>
              </a:spcAft>
              <a:buNone/>
            </a:pPr>
            <a:r>
              <a:t/>
            </a:r>
            <a:endParaRPr/>
          </a:p>
        </p:txBody>
      </p:sp>
      <p:sp>
        <p:nvSpPr>
          <p:cNvPr id="591" name="Google Shape;591;p62"/>
          <p:cNvSpPr txBox="1"/>
          <p:nvPr>
            <p:ph idx="1" type="body"/>
          </p:nvPr>
        </p:nvSpPr>
        <p:spPr>
          <a:xfrm>
            <a:off x="311700" y="1152475"/>
            <a:ext cx="39243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Side by side preference collection of two </a:t>
            </a:r>
            <a:r>
              <a:rPr lang="en"/>
              <a:t>different models.</a:t>
            </a:r>
            <a:endParaRPr/>
          </a:p>
          <a:p>
            <a:pPr indent="0" lvl="0" marL="0" rtl="0" algn="l">
              <a:spcBef>
                <a:spcPts val="1200"/>
              </a:spcBef>
              <a:spcAft>
                <a:spcPts val="0"/>
              </a:spcAft>
              <a:buNone/>
            </a:pPr>
            <a:r>
              <a:rPr lang="en"/>
              <a:t>Pros:</a:t>
            </a:r>
            <a:endParaRPr/>
          </a:p>
          <a:p>
            <a:pPr indent="-177482" lvl="0" marL="177800" rtl="0" algn="l">
              <a:spcBef>
                <a:spcPts val="1200"/>
              </a:spcBef>
              <a:spcAft>
                <a:spcPts val="0"/>
              </a:spcAft>
              <a:buSzPct val="100000"/>
              <a:buChar char="●"/>
            </a:pPr>
            <a:r>
              <a:rPr lang="en"/>
              <a:t>At-scale, blind LLM community comparisons.</a:t>
            </a:r>
            <a:endParaRPr/>
          </a:p>
          <a:p>
            <a:pPr indent="-177482" lvl="0" marL="177800" rtl="0" algn="l">
              <a:spcBef>
                <a:spcPts val="0"/>
              </a:spcBef>
              <a:spcAft>
                <a:spcPts val="0"/>
              </a:spcAft>
              <a:buSzPct val="100000"/>
              <a:buChar char="●"/>
            </a:pPr>
            <a:r>
              <a:rPr lang="en"/>
              <a:t>Ranks top closed and open models.</a:t>
            </a:r>
            <a:endParaRPr/>
          </a:p>
          <a:p>
            <a:pPr indent="0" lvl="0" marL="0" rtl="0" algn="l">
              <a:spcBef>
                <a:spcPts val="1200"/>
              </a:spcBef>
              <a:spcAft>
                <a:spcPts val="0"/>
              </a:spcAft>
              <a:buNone/>
            </a:pPr>
            <a:r>
              <a:rPr lang="en"/>
              <a:t>Cons:</a:t>
            </a:r>
            <a:endParaRPr/>
          </a:p>
          <a:p>
            <a:pPr indent="-177482" lvl="0" marL="177800" rtl="0" algn="l">
              <a:spcBef>
                <a:spcPts val="1200"/>
              </a:spcBef>
              <a:spcAft>
                <a:spcPts val="0"/>
              </a:spcAft>
              <a:buSzPct val="100000"/>
              <a:buChar char="●"/>
            </a:pPr>
            <a:r>
              <a:rPr lang="en"/>
              <a:t>Do not control or know prompt or user distribution.</a:t>
            </a:r>
            <a:endParaRPr/>
          </a:p>
          <a:p>
            <a:pPr indent="-177482" lvl="0" marL="177800" rtl="0" algn="l">
              <a:spcBef>
                <a:spcPts val="0"/>
              </a:spcBef>
              <a:spcAft>
                <a:spcPts val="0"/>
              </a:spcAft>
              <a:buSzPct val="100000"/>
              <a:buChar char="●"/>
            </a:pPr>
            <a:r>
              <a:rPr lang="en"/>
              <a:t>Hard tool to base engineering decisions on!</a:t>
            </a:r>
            <a:endParaRPr/>
          </a:p>
          <a:p>
            <a:pPr indent="-177482" lvl="0" marL="177800" rtl="0" algn="l">
              <a:spcBef>
                <a:spcPts val="0"/>
              </a:spcBef>
              <a:spcAft>
                <a:spcPts val="0"/>
              </a:spcAft>
              <a:buSzPct val="100000"/>
              <a:buChar char="●"/>
            </a:pPr>
            <a:r>
              <a:rPr lang="en"/>
              <a:t>Only the best models get in.</a:t>
            </a:r>
            <a:endParaRPr/>
          </a:p>
        </p:txBody>
      </p:sp>
      <p:sp>
        <p:nvSpPr>
          <p:cNvPr id="592" name="Google Shape;592;p6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593" name="Google Shape;593;p62"/>
          <p:cNvPicPr preferRelativeResize="0"/>
          <p:nvPr/>
        </p:nvPicPr>
        <p:blipFill>
          <a:blip r:embed="rId3">
            <a:alphaModFix/>
          </a:blip>
          <a:stretch>
            <a:fillRect/>
          </a:stretch>
        </p:blipFill>
        <p:spPr>
          <a:xfrm>
            <a:off x="4175113" y="445022"/>
            <a:ext cx="4656916" cy="4041796"/>
          </a:xfrm>
          <a:prstGeom prst="rect">
            <a:avLst/>
          </a:prstGeom>
          <a:noFill/>
          <a:ln>
            <a:noFill/>
          </a:ln>
        </p:spPr>
      </p:pic>
      <p:pic>
        <p:nvPicPr>
          <p:cNvPr id="594" name="Google Shape;594;p62"/>
          <p:cNvPicPr preferRelativeResize="0"/>
          <p:nvPr/>
        </p:nvPicPr>
        <p:blipFill>
          <a:blip r:embed="rId4">
            <a:alphaModFix/>
          </a:blip>
          <a:stretch>
            <a:fillRect/>
          </a:stretch>
        </p:blipFill>
        <p:spPr>
          <a:xfrm>
            <a:off x="7062806" y="217795"/>
            <a:ext cx="1946672" cy="90368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AlpacaEval</a:t>
            </a:r>
            <a:endParaRPr/>
          </a:p>
          <a:p>
            <a:pPr indent="0" lvl="0" marL="0" rtl="0" algn="l">
              <a:spcBef>
                <a:spcPts val="0"/>
              </a:spcBef>
              <a:spcAft>
                <a:spcPts val="0"/>
              </a:spcAft>
              <a:buNone/>
            </a:pPr>
            <a:r>
              <a:t/>
            </a:r>
            <a:endParaRPr/>
          </a:p>
        </p:txBody>
      </p:sp>
      <p:sp>
        <p:nvSpPr>
          <p:cNvPr id="601" name="Google Shape;60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LLM-as-a-judge mirroring preference collection phase:</a:t>
            </a:r>
            <a:endParaRPr/>
          </a:p>
          <a:p>
            <a:pPr indent="-203200" lvl="0" marL="177800" rtl="0" algn="l">
              <a:spcBef>
                <a:spcPts val="1200"/>
              </a:spcBef>
              <a:spcAft>
                <a:spcPts val="0"/>
              </a:spcAft>
              <a:buSzPts val="1800"/>
              <a:buChar char="●"/>
            </a:pPr>
            <a:r>
              <a:rPr lang="en"/>
              <a:t>Show candidate model response versus baseline model completion, ask which is better</a:t>
            </a:r>
            <a:endParaRPr/>
          </a:p>
          <a:p>
            <a:pPr indent="-203200" lvl="0" marL="177800" rtl="0" algn="l">
              <a:spcBef>
                <a:spcPts val="0"/>
              </a:spcBef>
              <a:spcAft>
                <a:spcPts val="0"/>
              </a:spcAft>
              <a:buSzPts val="1800"/>
              <a:buChar char="●"/>
            </a:pPr>
            <a:r>
              <a:rPr lang="en"/>
              <a:t>Sourced from common instruction datasets validation split (Self Instruct, Open Assistant, Vicuna, Koala, and Anthropic HH)</a:t>
            </a:r>
            <a:endParaRPr/>
          </a:p>
          <a:p>
            <a:pPr indent="0" lvl="0" marL="177800" rtl="0" algn="l">
              <a:spcBef>
                <a:spcPts val="1200"/>
              </a:spcBef>
              <a:spcAft>
                <a:spcPts val="1200"/>
              </a:spcAft>
              <a:buNone/>
            </a:pPr>
            <a:r>
              <a:t/>
            </a:r>
            <a:endParaRPr/>
          </a:p>
        </p:txBody>
      </p:sp>
      <p:sp>
        <p:nvSpPr>
          <p:cNvPr id="602" name="Google Shape;602;p6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03" name="Google Shape;603;p63"/>
          <p:cNvPicPr preferRelativeResize="0"/>
          <p:nvPr/>
        </p:nvPicPr>
        <p:blipFill>
          <a:blip r:embed="rId3">
            <a:alphaModFix/>
          </a:blip>
          <a:stretch>
            <a:fillRect/>
          </a:stretch>
        </p:blipFill>
        <p:spPr>
          <a:xfrm>
            <a:off x="6015526" y="611114"/>
            <a:ext cx="2964656" cy="374689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AlpacaEval</a:t>
            </a:r>
            <a:endParaRPr/>
          </a:p>
          <a:p>
            <a:pPr indent="0" lvl="0" marL="0" rtl="0" algn="l">
              <a:spcBef>
                <a:spcPts val="0"/>
              </a:spcBef>
              <a:spcAft>
                <a:spcPts val="0"/>
              </a:spcAft>
              <a:buNone/>
            </a:pPr>
            <a:r>
              <a:t/>
            </a:r>
            <a:endParaRPr/>
          </a:p>
        </p:txBody>
      </p:sp>
      <p:sp>
        <p:nvSpPr>
          <p:cNvPr id="610" name="Google Shape;61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Strengths:</a:t>
            </a:r>
            <a:endParaRPr/>
          </a:p>
          <a:p>
            <a:pPr indent="-203200" lvl="0" marL="177800" rtl="0" algn="l">
              <a:spcBef>
                <a:spcPts val="0"/>
              </a:spcBef>
              <a:spcAft>
                <a:spcPts val="0"/>
              </a:spcAft>
              <a:buSzPts val="1800"/>
              <a:buChar char="●"/>
            </a:pPr>
            <a:r>
              <a:rPr lang="en"/>
              <a:t>More samples creates smaller error bars than MT Bench</a:t>
            </a:r>
            <a:endParaRPr/>
          </a:p>
          <a:p>
            <a:pPr indent="-203200" lvl="0" marL="177800" rtl="0" algn="l">
              <a:spcBef>
                <a:spcPts val="0"/>
              </a:spcBef>
              <a:spcAft>
                <a:spcPts val="0"/>
              </a:spcAft>
              <a:buSzPts val="1800"/>
              <a:buChar char="●"/>
            </a:pPr>
            <a:r>
              <a:rPr lang="en"/>
              <a:t>Single-turn is a little easier to use</a:t>
            </a:r>
            <a:endParaRPr/>
          </a:p>
          <a:p>
            <a:pPr indent="0" lvl="0" marL="177800" rtl="0" algn="l">
              <a:lnSpc>
                <a:spcPct val="100000"/>
              </a:lnSpc>
              <a:spcBef>
                <a:spcPts val="1200"/>
              </a:spcBef>
              <a:spcAft>
                <a:spcPts val="0"/>
              </a:spcAft>
              <a:buNone/>
            </a:pPr>
            <a:r>
              <a:t/>
            </a:r>
            <a:endParaRPr/>
          </a:p>
          <a:p>
            <a:pPr indent="0" lvl="0" marL="0" rtl="0" algn="l">
              <a:spcBef>
                <a:spcPts val="0"/>
              </a:spcBef>
              <a:spcAft>
                <a:spcPts val="0"/>
              </a:spcAft>
              <a:buNone/>
            </a:pPr>
            <a:r>
              <a:rPr lang="en"/>
              <a:t>Shortcomings (similar to MT Bench):</a:t>
            </a:r>
            <a:endParaRPr/>
          </a:p>
          <a:p>
            <a:pPr indent="-203200" lvl="0" marL="177800" rtl="0" algn="l">
              <a:spcBef>
                <a:spcPts val="0"/>
              </a:spcBef>
              <a:spcAft>
                <a:spcPts val="0"/>
              </a:spcAft>
              <a:buSzPts val="1800"/>
              <a:buChar char="●"/>
            </a:pPr>
            <a:r>
              <a:rPr lang="en"/>
              <a:t>Win rate based on comparison to outdated model (Davinci003)</a:t>
            </a:r>
            <a:endParaRPr/>
          </a:p>
          <a:p>
            <a:pPr indent="-203200" lvl="0" marL="177800" rtl="0" algn="l">
              <a:spcBef>
                <a:spcPts val="0"/>
              </a:spcBef>
              <a:spcAft>
                <a:spcPts val="0"/>
              </a:spcAft>
              <a:buSzPts val="1800"/>
              <a:buChar char="●"/>
            </a:pPr>
            <a:r>
              <a:rPr lang="en"/>
              <a:t>No categories or clear interpretation of total result</a:t>
            </a:r>
            <a:endParaRPr/>
          </a:p>
          <a:p>
            <a:pPr indent="-203200" lvl="0" marL="177800" rtl="0" algn="l">
              <a:spcBef>
                <a:spcPts val="0"/>
              </a:spcBef>
              <a:spcAft>
                <a:spcPts val="0"/>
              </a:spcAft>
              <a:buSzPts val="1800"/>
              <a:buChar char="●"/>
            </a:pPr>
            <a:r>
              <a:rPr lang="en"/>
              <a:t>Potential length bias</a:t>
            </a:r>
            <a:endParaRPr/>
          </a:p>
          <a:p>
            <a:pPr indent="-203200" lvl="0" marL="177800" rtl="0" algn="l">
              <a:spcBef>
                <a:spcPts val="0"/>
              </a:spcBef>
              <a:spcAft>
                <a:spcPts val="0"/>
              </a:spcAft>
              <a:buSzPts val="1800"/>
              <a:buChar char="●"/>
            </a:pPr>
            <a:r>
              <a:rPr lang="en"/>
              <a:t>Saturation of scores</a:t>
            </a:r>
            <a:endParaRPr/>
          </a:p>
        </p:txBody>
      </p:sp>
      <p:sp>
        <p:nvSpPr>
          <p:cNvPr id="611" name="Google Shape;611;p6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12" name="Google Shape;612;p64"/>
          <p:cNvPicPr preferRelativeResize="0"/>
          <p:nvPr/>
        </p:nvPicPr>
        <p:blipFill>
          <a:blip r:embed="rId3">
            <a:alphaModFix/>
          </a:blip>
          <a:stretch>
            <a:fillRect/>
          </a:stretch>
        </p:blipFill>
        <p:spPr>
          <a:xfrm>
            <a:off x="6015526" y="611114"/>
            <a:ext cx="2964656" cy="374689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Aside: </a:t>
            </a:r>
            <a:r>
              <a:rPr lang="en"/>
              <a:t>AlpacaEval 2</a:t>
            </a:r>
            <a:endParaRPr/>
          </a:p>
          <a:p>
            <a:pPr indent="0" lvl="0" marL="0" rtl="0" algn="l">
              <a:spcBef>
                <a:spcPts val="0"/>
              </a:spcBef>
              <a:spcAft>
                <a:spcPts val="0"/>
              </a:spcAft>
              <a:buNone/>
            </a:pPr>
            <a:r>
              <a:t/>
            </a:r>
            <a:endParaRPr/>
          </a:p>
        </p:txBody>
      </p:sp>
      <p:sp>
        <p:nvSpPr>
          <p:cNvPr id="619" name="Google Shape;619;p65"/>
          <p:cNvSpPr txBox="1"/>
          <p:nvPr>
            <p:ph idx="1" type="body"/>
          </p:nvPr>
        </p:nvSpPr>
        <p:spPr>
          <a:xfrm>
            <a:off x="311700" y="1152475"/>
            <a:ext cx="579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Compare to GPT4 rather than Davinci003 (InstructGPT variant)</a:t>
            </a:r>
            <a:endParaRPr/>
          </a:p>
          <a:p>
            <a:pPr indent="-342900" lvl="0" marL="457200" rtl="0" algn="l">
              <a:spcBef>
                <a:spcPts val="0"/>
              </a:spcBef>
              <a:spcAft>
                <a:spcPts val="0"/>
              </a:spcAft>
              <a:buSzPts val="1800"/>
              <a:buChar char="●"/>
            </a:pPr>
            <a:r>
              <a:rPr lang="en"/>
              <a:t>Potentially too challenging to trust results</a:t>
            </a:r>
            <a:endParaRPr/>
          </a:p>
          <a:p>
            <a:pPr indent="-342900" lvl="0" marL="457200" rtl="0" algn="l">
              <a:spcBef>
                <a:spcPts val="0"/>
              </a:spcBef>
              <a:spcAft>
                <a:spcPts val="0"/>
              </a:spcAft>
              <a:buSzPts val="1800"/>
              <a:buChar char="●"/>
            </a:pPr>
            <a:r>
              <a:rPr lang="en"/>
              <a:t>Linear length correlation penalty is decent correction, but not a long term solution</a:t>
            </a:r>
            <a:endParaRPr/>
          </a:p>
        </p:txBody>
      </p:sp>
      <p:sp>
        <p:nvSpPr>
          <p:cNvPr id="620" name="Google Shape;620;p6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21" name="Google Shape;621;p65"/>
          <p:cNvPicPr preferRelativeResize="0"/>
          <p:nvPr/>
        </p:nvPicPr>
        <p:blipFill>
          <a:blip r:embed="rId3">
            <a:alphaModFix/>
          </a:blip>
          <a:stretch>
            <a:fillRect/>
          </a:stretch>
        </p:blipFill>
        <p:spPr>
          <a:xfrm>
            <a:off x="5338725" y="672384"/>
            <a:ext cx="3551674" cy="371019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6"/>
          <p:cNvSpPr txBox="1"/>
          <p:nvPr>
            <p:ph type="title"/>
          </p:nvPr>
        </p:nvSpPr>
        <p:spPr>
          <a:xfrm>
            <a:off x="311700" y="445025"/>
            <a:ext cx="8520600" cy="572700"/>
          </a:xfrm>
          <a:prstGeom prst="rect">
            <a:avLst/>
          </a:prstGeom>
          <a:noFill/>
          <a:ln>
            <a:noFill/>
          </a:ln>
        </p:spPr>
        <p:txBody>
          <a:bodyPr anchorCtr="0" anchor="t" bIns="91400" lIns="91400" spcFirstLastPara="1" rIns="91400" wrap="square" tIns="91400">
            <a:normAutofit fontScale="90000"/>
          </a:bodyPr>
          <a:lstStyle/>
          <a:p>
            <a:pPr indent="0" lvl="0" marL="0" marR="0" rtl="0" algn="l">
              <a:lnSpc>
                <a:spcPct val="100000"/>
              </a:lnSpc>
              <a:spcBef>
                <a:spcPts val="0"/>
              </a:spcBef>
              <a:spcAft>
                <a:spcPts val="0"/>
              </a:spcAft>
              <a:buClr>
                <a:srgbClr val="000000"/>
              </a:buClr>
              <a:buSzPct val="100000"/>
              <a:buFont typeface="Arial"/>
              <a:buNone/>
            </a:pPr>
            <a:r>
              <a:rPr lang="en" sz="2700"/>
              <a:t>MT Bench</a:t>
            </a:r>
            <a:endParaRPr/>
          </a:p>
        </p:txBody>
      </p:sp>
      <p:sp>
        <p:nvSpPr>
          <p:cNvPr id="627" name="Google Shape;627;p66"/>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LLM-as-a-judge: ask a LLM (GPT4/Claude) to rate a model response:</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Two turns (response &amp; follow-up)</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7 categories (writing, role-play, math, coding, extraction, STEM, humanities)</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Rate one model at a time 0-10 rating scale to mitigate positional bias</a:t>
            </a:r>
            <a:endParaRPr/>
          </a:p>
        </p:txBody>
      </p:sp>
      <p:sp>
        <p:nvSpPr>
          <p:cNvPr id="628" name="Google Shape;628;p66"/>
          <p:cNvSpPr txBox="1"/>
          <p:nvPr>
            <p:ph idx="12" type="sldNum"/>
          </p:nvPr>
        </p:nvSpPr>
        <p:spPr>
          <a:xfrm>
            <a:off x="5592334" y="4663225"/>
            <a:ext cx="3428700" cy="393600"/>
          </a:xfrm>
          <a:prstGeom prst="rect">
            <a:avLst/>
          </a:prstGeom>
          <a:noFill/>
          <a:ln>
            <a:noFill/>
          </a:ln>
        </p:spPr>
        <p:txBody>
          <a:bodyPr anchorCtr="0" anchor="ctr" bIns="91400" lIns="91400" spcFirstLastPara="1" rIns="91400" wrap="square" tIns="91400">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629" name="Google Shape;629;p66"/>
          <p:cNvSpPr txBox="1"/>
          <p:nvPr/>
        </p:nvSpPr>
        <p:spPr>
          <a:xfrm>
            <a:off x="90196" y="4767735"/>
            <a:ext cx="4292400" cy="184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222222"/>
              </a:buClr>
              <a:buSzPts val="600"/>
              <a:buFont typeface="Arial"/>
              <a:buNone/>
            </a:pPr>
            <a:r>
              <a:rPr b="0" i="0" lang="en" sz="600" u="none" cap="none" strike="noStrike">
                <a:solidFill>
                  <a:srgbClr val="222222"/>
                </a:solidFill>
                <a:latin typeface="Arial"/>
                <a:ea typeface="Arial"/>
                <a:cs typeface="Arial"/>
                <a:sym typeface="Arial"/>
              </a:rPr>
              <a:t>Zheng, Lianmin, et al. "Judging LLM-as-a-judge with MT-Bench and Chatbot Arena." </a:t>
            </a:r>
            <a:r>
              <a:rPr b="0" i="1" lang="en" sz="600" u="none" cap="none" strike="noStrike">
                <a:solidFill>
                  <a:srgbClr val="222222"/>
                </a:solidFill>
                <a:latin typeface="Arial"/>
                <a:ea typeface="Arial"/>
                <a:cs typeface="Arial"/>
                <a:sym typeface="Arial"/>
              </a:rPr>
              <a:t>arXiv preprint arXiv:2306.05685</a:t>
            </a:r>
            <a:r>
              <a:rPr b="0" i="0" lang="en" sz="600" u="none" cap="none" strike="noStrike">
                <a:solidFill>
                  <a:srgbClr val="222222"/>
                </a:solidFill>
                <a:latin typeface="Arial"/>
                <a:ea typeface="Arial"/>
                <a:cs typeface="Arial"/>
                <a:sym typeface="Arial"/>
              </a:rPr>
              <a:t> (2023).</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7"/>
          <p:cNvSpPr txBox="1"/>
          <p:nvPr>
            <p:ph type="title"/>
          </p:nvPr>
        </p:nvSpPr>
        <p:spPr>
          <a:xfrm>
            <a:off x="311700" y="445025"/>
            <a:ext cx="8520600" cy="572700"/>
          </a:xfrm>
          <a:prstGeom prst="rect">
            <a:avLst/>
          </a:prstGeom>
          <a:noFill/>
          <a:ln>
            <a:noFill/>
          </a:ln>
        </p:spPr>
        <p:txBody>
          <a:bodyPr anchorCtr="0" anchor="t" bIns="91400" lIns="91400" spcFirstLastPara="1" rIns="91400" wrap="square" tIns="91400">
            <a:normAutofit fontScale="90000"/>
          </a:bodyPr>
          <a:lstStyle/>
          <a:p>
            <a:pPr indent="0" lvl="0" marL="0" marR="0" rtl="0" algn="l">
              <a:lnSpc>
                <a:spcPct val="100000"/>
              </a:lnSpc>
              <a:spcBef>
                <a:spcPts val="0"/>
              </a:spcBef>
              <a:spcAft>
                <a:spcPts val="0"/>
              </a:spcAft>
              <a:buClr>
                <a:srgbClr val="000000"/>
              </a:buClr>
              <a:buSzPct val="100000"/>
              <a:buFont typeface="Arial"/>
              <a:buNone/>
            </a:pPr>
            <a:r>
              <a:rPr lang="en" sz="2700"/>
              <a:t>MT Bench</a:t>
            </a:r>
            <a:endParaRPr/>
          </a:p>
        </p:txBody>
      </p:sp>
      <p:sp>
        <p:nvSpPr>
          <p:cNvPr id="635" name="Google Shape;635;p67"/>
          <p:cNvSpPr txBox="1"/>
          <p:nvPr>
            <p:ph idx="1" type="body"/>
          </p:nvPr>
        </p:nvSpPr>
        <p:spPr>
          <a:xfrm>
            <a:off x="311700" y="1152475"/>
            <a:ext cx="8520600" cy="3416400"/>
          </a:xfrm>
          <a:prstGeom prst="rect">
            <a:avLst/>
          </a:prstGeom>
          <a:noFill/>
          <a:ln>
            <a:noFill/>
          </a:ln>
        </p:spPr>
        <p:txBody>
          <a:bodyPr anchorCtr="0" anchor="t" bIns="91400" lIns="91400" spcFirstLastPara="1" rIns="91400" wrap="square" tIns="91400">
            <a:normAutofit/>
          </a:bodyPr>
          <a:lstStyle/>
          <a:p>
            <a:pPr indent="0" lvl="0" marL="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LLM-as-a-judge: ask a LLM (GPT4/Claude) to rate a model response:</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Two turns (response &amp; follow-up)</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7 categories (writing, role-play, math, coding, extraction, STEM, humanities)</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0-10 rating scale</a:t>
            </a:r>
            <a:br>
              <a:rPr b="0" i="0" lang="en" sz="1800" u="none" cap="none" strike="noStrike">
                <a:solidFill>
                  <a:srgbClr val="585858"/>
                </a:solidFill>
                <a:latin typeface="Arial"/>
                <a:ea typeface="Arial"/>
                <a:cs typeface="Arial"/>
                <a:sym typeface="Arial"/>
              </a:rPr>
            </a:br>
            <a:endParaRPr/>
          </a:p>
          <a:p>
            <a:pPr indent="0" lvl="0" marL="0" rtl="0" algn="l">
              <a:lnSpc>
                <a:spcPct val="115000"/>
              </a:lnSpc>
              <a:spcBef>
                <a:spcPts val="0"/>
              </a:spcBef>
              <a:spcAft>
                <a:spcPts val="0"/>
              </a:spcAft>
              <a:buClr>
                <a:srgbClr val="585858"/>
              </a:buClr>
              <a:buSzPts val="1800"/>
              <a:buFont typeface="Arial"/>
              <a:buNone/>
            </a:pPr>
            <a:r>
              <a:rPr b="0" i="0" lang="en" sz="1800" u="none" cap="none" strike="noStrike">
                <a:solidFill>
                  <a:srgbClr val="585858"/>
                </a:solidFill>
                <a:latin typeface="Arial"/>
                <a:ea typeface="Arial"/>
                <a:cs typeface="Arial"/>
                <a:sym typeface="Arial"/>
              </a:rPr>
              <a:t>Shortcomings: </a:t>
            </a:r>
            <a:r>
              <a:rPr b="1" i="1" lang="en"/>
              <a:t>hard to use as sole focus during training</a:t>
            </a:r>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Variance in scoring up to ~0.5 points, big deltas needed for signal</a:t>
            </a:r>
            <a:br>
              <a:rPr b="0" i="0" lang="en" sz="1800" u="none" cap="none" strike="noStrike">
                <a:solidFill>
                  <a:srgbClr val="585858"/>
                </a:solidFill>
                <a:latin typeface="Arial"/>
                <a:ea typeface="Arial"/>
                <a:cs typeface="Arial"/>
                <a:sym typeface="Arial"/>
              </a:rPr>
            </a:br>
            <a:r>
              <a:rPr b="0" i="0" lang="en" sz="1800" u="none" cap="none" strike="noStrike">
                <a:solidFill>
                  <a:srgbClr val="585858"/>
                </a:solidFill>
                <a:latin typeface="Arial"/>
                <a:ea typeface="Arial"/>
                <a:cs typeface="Arial"/>
                <a:sym typeface="Arial"/>
              </a:rPr>
              <a:t>(via generation temperature and model API variation)</a:t>
            </a:r>
            <a:endParaRPr b="0" i="0" sz="1800" u="none" cap="none" strike="noStrike">
              <a:solidFill>
                <a:srgbClr val="585858"/>
              </a:solidFill>
              <a:latin typeface="Arial"/>
              <a:ea typeface="Arial"/>
              <a:cs typeface="Arial"/>
              <a:sym typeface="Arial"/>
            </a:endParaRPr>
          </a:p>
          <a:p>
            <a:pPr indent="-342900" lvl="0" marL="457200" rtl="0" algn="l">
              <a:lnSpc>
                <a:spcPct val="115000"/>
              </a:lnSpc>
              <a:spcBef>
                <a:spcPts val="0"/>
              </a:spcBef>
              <a:spcAft>
                <a:spcPts val="0"/>
              </a:spcAft>
              <a:buClr>
                <a:srgbClr val="585858"/>
              </a:buClr>
              <a:buSzPts val="1800"/>
              <a:buChar char="●"/>
            </a:pPr>
            <a:r>
              <a:rPr lang="en">
                <a:solidFill>
                  <a:srgbClr val="585858"/>
                </a:solidFill>
              </a:rPr>
              <a:t>Only 80 prompts in the eval. set</a:t>
            </a:r>
            <a:endParaRPr>
              <a:solidFill>
                <a:srgbClr val="585858"/>
              </a:solidFill>
            </a:endParaRPr>
          </a:p>
          <a:p>
            <a:pPr indent="-342900" lvl="0" marL="457200" rtl="0" algn="l">
              <a:lnSpc>
                <a:spcPct val="115000"/>
              </a:lnSpc>
              <a:spcBef>
                <a:spcPts val="0"/>
              </a:spcBef>
              <a:spcAft>
                <a:spcPts val="0"/>
              </a:spcAft>
              <a:buSzPts val="1800"/>
              <a:buChar char="●"/>
            </a:pPr>
            <a:r>
              <a:rPr b="0" i="0" lang="en" sz="1800" u="none" cap="none" strike="noStrike">
                <a:solidFill>
                  <a:srgbClr val="585858"/>
                </a:solidFill>
                <a:latin typeface="Arial"/>
                <a:ea typeface="Arial"/>
                <a:cs typeface="Arial"/>
                <a:sym typeface="Arial"/>
              </a:rPr>
              <a:t>Scoring saturated at top end (GPT4: 8.99)</a:t>
            </a:r>
            <a:endParaRPr/>
          </a:p>
        </p:txBody>
      </p:sp>
      <p:sp>
        <p:nvSpPr>
          <p:cNvPr id="636" name="Google Shape;636;p67"/>
          <p:cNvSpPr txBox="1"/>
          <p:nvPr>
            <p:ph idx="12" type="sldNum"/>
          </p:nvPr>
        </p:nvSpPr>
        <p:spPr>
          <a:xfrm>
            <a:off x="5592334" y="4663225"/>
            <a:ext cx="3428700" cy="393600"/>
          </a:xfrm>
          <a:prstGeom prst="rect">
            <a:avLst/>
          </a:prstGeom>
          <a:noFill/>
          <a:ln>
            <a:noFill/>
          </a:ln>
        </p:spPr>
        <p:txBody>
          <a:bodyPr anchorCtr="0" anchor="ctr" bIns="91400" lIns="91400" spcFirstLastPara="1" rIns="91400" wrap="square" tIns="91400">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637" name="Google Shape;637;p67"/>
          <p:cNvSpPr txBox="1"/>
          <p:nvPr/>
        </p:nvSpPr>
        <p:spPr>
          <a:xfrm>
            <a:off x="90196" y="4767735"/>
            <a:ext cx="4292400" cy="184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222222"/>
              </a:buClr>
              <a:buSzPts val="600"/>
              <a:buFont typeface="Arial"/>
              <a:buNone/>
            </a:pPr>
            <a:r>
              <a:rPr b="0" i="0" lang="en" sz="600" u="none" cap="none" strike="noStrike">
                <a:solidFill>
                  <a:srgbClr val="222222"/>
                </a:solidFill>
                <a:latin typeface="Arial"/>
                <a:ea typeface="Arial"/>
                <a:cs typeface="Arial"/>
                <a:sym typeface="Arial"/>
              </a:rPr>
              <a:t>Zheng, Lianmin, et al. "Judging LLM-as-a-judge with MT-Bench and Chatbot Arena." </a:t>
            </a:r>
            <a:r>
              <a:rPr b="0" i="1" lang="en" sz="600" u="none" cap="none" strike="noStrike">
                <a:solidFill>
                  <a:srgbClr val="222222"/>
                </a:solidFill>
                <a:latin typeface="Arial"/>
                <a:ea typeface="Arial"/>
                <a:cs typeface="Arial"/>
                <a:sym typeface="Arial"/>
              </a:rPr>
              <a:t>arXiv preprint arXiv:2306.05685</a:t>
            </a:r>
            <a:r>
              <a:rPr b="0" i="0" lang="en" sz="600" u="none" cap="none" strike="noStrike">
                <a:solidFill>
                  <a:srgbClr val="222222"/>
                </a:solidFill>
                <a:latin typeface="Arial"/>
                <a:ea typeface="Arial"/>
                <a:cs typeface="Arial"/>
                <a:sym typeface="Arial"/>
              </a:rPr>
              <a:t> (2023).</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LLM Leaderboard</a:t>
            </a:r>
            <a:endParaRPr/>
          </a:p>
        </p:txBody>
      </p:sp>
      <p:sp>
        <p:nvSpPr>
          <p:cNvPr id="644" name="Google Shape;644;p6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645" name="Google Shape;645;p68"/>
          <p:cNvSpPr txBox="1"/>
          <p:nvPr>
            <p:ph idx="1" type="body"/>
          </p:nvPr>
        </p:nvSpPr>
        <p:spPr>
          <a:xfrm>
            <a:off x="311700" y="1152475"/>
            <a:ext cx="4839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Started as an engineering tool for automatically evaluating competitive mod</a:t>
            </a:r>
            <a:r>
              <a:rPr lang="en"/>
              <a:t>els. Turned into an product with an entire team.</a:t>
            </a:r>
            <a:endParaRPr/>
          </a:p>
          <a:p>
            <a:pPr indent="-342900" lvl="0" marL="457200" rtl="0" algn="l">
              <a:spcBef>
                <a:spcPts val="1200"/>
              </a:spcBef>
              <a:spcAft>
                <a:spcPts val="0"/>
              </a:spcAft>
              <a:buSzPts val="1800"/>
              <a:buChar char="●"/>
            </a:pPr>
            <a:r>
              <a:rPr lang="en"/>
              <a:t>Evaluate almost any model on the hub on core LLM tasks.</a:t>
            </a:r>
            <a:endParaRPr/>
          </a:p>
          <a:p>
            <a:pPr indent="-342900" lvl="0" marL="457200" rtl="0" algn="l">
              <a:spcBef>
                <a:spcPts val="0"/>
              </a:spcBef>
              <a:spcAft>
                <a:spcPts val="0"/>
              </a:spcAft>
              <a:buSzPts val="1800"/>
              <a:buChar char="●"/>
            </a:pPr>
            <a:r>
              <a:rPr lang="en"/>
              <a:t>Good for discovering models</a:t>
            </a:r>
            <a:endParaRPr/>
          </a:p>
          <a:p>
            <a:pPr indent="-342900" lvl="0" marL="457200" rtl="0" algn="l">
              <a:spcBef>
                <a:spcPts val="0"/>
              </a:spcBef>
              <a:spcAft>
                <a:spcPts val="0"/>
              </a:spcAft>
              <a:buSzPts val="1800"/>
              <a:buChar char="●"/>
            </a:pPr>
            <a:r>
              <a:rPr lang="en"/>
              <a:t>Bad for LLM developers to fixate on</a:t>
            </a:r>
            <a:endParaRPr/>
          </a:p>
          <a:p>
            <a:pPr indent="-342900" lvl="0" marL="457200" rtl="0" algn="l">
              <a:spcBef>
                <a:spcPts val="0"/>
              </a:spcBef>
              <a:spcAft>
                <a:spcPts val="0"/>
              </a:spcAft>
              <a:buSzPts val="1800"/>
              <a:buChar char="●"/>
            </a:pPr>
            <a:r>
              <a:rPr lang="en"/>
              <a:t>RLHF has not been shown to improve these metrics deeply, </a:t>
            </a:r>
            <a:r>
              <a:rPr i="1" lang="en"/>
              <a:t>starting to get better in 2024</a:t>
            </a:r>
            <a:endParaRPr/>
          </a:p>
        </p:txBody>
      </p:sp>
      <p:pic>
        <p:nvPicPr>
          <p:cNvPr id="646" name="Google Shape;646;p68"/>
          <p:cNvPicPr preferRelativeResize="0"/>
          <p:nvPr/>
        </p:nvPicPr>
        <p:blipFill>
          <a:blip r:embed="rId3">
            <a:alphaModFix/>
          </a:blip>
          <a:stretch>
            <a:fillRect/>
          </a:stretch>
        </p:blipFill>
        <p:spPr>
          <a:xfrm>
            <a:off x="5151027" y="1017726"/>
            <a:ext cx="3870000" cy="33588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Establishing evaluation</a:t>
            </a:r>
            <a:endParaRPr/>
          </a:p>
        </p:txBody>
      </p:sp>
      <p:sp>
        <p:nvSpPr>
          <p:cNvPr id="652" name="Google Shape;652;p69"/>
          <p:cNvSpPr txBox="1"/>
          <p:nvPr>
            <p:ph idx="1" type="body"/>
          </p:nvPr>
        </p:nvSpPr>
        <p:spPr>
          <a:xfrm>
            <a:off x="311700" y="1152475"/>
            <a:ext cx="870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easy to use are these evaluations</a:t>
            </a:r>
            <a:endParaRPr/>
          </a:p>
          <a:p>
            <a:pPr indent="-342900" lvl="0" marL="457200" rtl="0" algn="l">
              <a:spcBef>
                <a:spcPts val="1200"/>
              </a:spcBef>
              <a:spcAft>
                <a:spcPts val="0"/>
              </a:spcAft>
              <a:buSzPts val="1800"/>
              <a:buAutoNum type="arabicPeriod"/>
            </a:pPr>
            <a:r>
              <a:rPr lang="en"/>
              <a:t>ChatBotArena: </a:t>
            </a:r>
            <a:r>
              <a:rPr b="1" lang="en"/>
              <a:t>Hard to use as training signal (slow feedback), yet most reliable</a:t>
            </a:r>
            <a:endParaRPr b="1"/>
          </a:p>
          <a:p>
            <a:pPr indent="-342900" lvl="0" marL="457200" rtl="0" algn="l">
              <a:spcBef>
                <a:spcPts val="0"/>
              </a:spcBef>
              <a:spcAft>
                <a:spcPts val="0"/>
              </a:spcAft>
              <a:buSzPts val="1800"/>
              <a:buAutoNum type="arabicPeriod"/>
            </a:pPr>
            <a:r>
              <a:rPr lang="en"/>
              <a:t>AlpacaEval: </a:t>
            </a:r>
            <a:r>
              <a:rPr b="1" lang="en"/>
              <a:t>Slightly</a:t>
            </a:r>
            <a:r>
              <a:rPr b="1" lang="en"/>
              <a:t> expensive, for academics, training tool (~$5 per model eval), decent correlation</a:t>
            </a:r>
            <a:endParaRPr b="1"/>
          </a:p>
          <a:p>
            <a:pPr indent="-342900" lvl="0" marL="457200" rtl="0" algn="l">
              <a:spcBef>
                <a:spcPts val="0"/>
              </a:spcBef>
              <a:spcAft>
                <a:spcPts val="0"/>
              </a:spcAft>
              <a:buSzPts val="1800"/>
              <a:buAutoNum type="arabicPeriod"/>
            </a:pPr>
            <a:r>
              <a:rPr lang="en"/>
              <a:t>MT Bench: </a:t>
            </a:r>
            <a:r>
              <a:rPr b="1" lang="en"/>
              <a:t>Cheap training tool ($.5 per model eval), decent correlation</a:t>
            </a:r>
            <a:endParaRPr b="1"/>
          </a:p>
          <a:p>
            <a:pPr indent="-342900" lvl="0" marL="457200" rtl="0" algn="l">
              <a:spcBef>
                <a:spcPts val="0"/>
              </a:spcBef>
              <a:spcAft>
                <a:spcPts val="0"/>
              </a:spcAft>
              <a:buSzPts val="1800"/>
              <a:buAutoNum type="arabicPeriod"/>
            </a:pPr>
            <a:r>
              <a:rPr lang="en"/>
              <a:t>Open LLM Leaderboard: </a:t>
            </a:r>
            <a:r>
              <a:rPr b="1" lang="en"/>
              <a:t>Not super useful for studying alignment</a:t>
            </a:r>
            <a:endParaRPr b="1"/>
          </a:p>
          <a:p>
            <a:pPr indent="0" lvl="0" marL="0" rtl="0" algn="l">
              <a:spcBef>
                <a:spcPts val="1200"/>
              </a:spcBef>
              <a:spcAft>
                <a:spcPts val="1200"/>
              </a:spcAft>
              <a:buNone/>
            </a:pPr>
            <a:r>
              <a:t/>
            </a:r>
            <a:endParaRPr/>
          </a:p>
        </p:txBody>
      </p:sp>
      <p:sp>
        <p:nvSpPr>
          <p:cNvPr id="653" name="Google Shape;653;p6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311700" y="13067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Chapter 3: Getting RLHF to work</a:t>
            </a:r>
            <a:endParaRPr/>
          </a:p>
        </p:txBody>
      </p:sp>
      <p:pic>
        <p:nvPicPr>
          <p:cNvPr id="659" name="Google Shape;659;p70"/>
          <p:cNvPicPr preferRelativeResize="0"/>
          <p:nvPr/>
        </p:nvPicPr>
        <p:blipFill>
          <a:blip r:embed="rId3">
            <a:alphaModFix/>
          </a:blip>
          <a:stretch>
            <a:fillRect/>
          </a:stretch>
        </p:blipFill>
        <p:spPr>
          <a:xfrm>
            <a:off x="1702" y="2402069"/>
            <a:ext cx="9144003" cy="2741432"/>
          </a:xfrm>
          <a:prstGeom prst="rect">
            <a:avLst/>
          </a:prstGeom>
          <a:noFill/>
          <a:ln>
            <a:noFill/>
          </a:ln>
        </p:spPr>
      </p:pic>
      <p:sp>
        <p:nvSpPr>
          <p:cNvPr id="660" name="Google Shape;66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Review: </a:t>
            </a:r>
            <a:r>
              <a:rPr lang="en"/>
              <a:t>RLHF objective</a:t>
            </a:r>
            <a:endParaRPr/>
          </a:p>
          <a:p>
            <a:pPr indent="0" lvl="0" marL="0" rtl="0" algn="l">
              <a:spcBef>
                <a:spcPts val="0"/>
              </a:spcBef>
              <a:spcAft>
                <a:spcPts val="0"/>
              </a:spcAft>
              <a:buNone/>
            </a:pPr>
            <a:r>
              <a:t/>
            </a:r>
            <a:endParaRPr/>
          </a:p>
        </p:txBody>
      </p:sp>
      <p:sp>
        <p:nvSpPr>
          <p:cNvPr id="667" name="Google Shape;66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68" name="Google Shape;668;p7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69" name="Google Shape;669;p71"/>
          <p:cNvPicPr preferRelativeResize="0"/>
          <p:nvPr/>
        </p:nvPicPr>
        <p:blipFill>
          <a:blip r:embed="rId3">
            <a:alphaModFix/>
          </a:blip>
          <a:stretch>
            <a:fillRect/>
          </a:stretch>
        </p:blipFill>
        <p:spPr>
          <a:xfrm>
            <a:off x="993853" y="1852631"/>
            <a:ext cx="6344493" cy="671878"/>
          </a:xfrm>
          <a:prstGeom prst="rect">
            <a:avLst/>
          </a:prstGeom>
          <a:noFill/>
          <a:ln>
            <a:noFill/>
          </a:ln>
        </p:spPr>
      </p:pic>
      <p:sp>
        <p:nvSpPr>
          <p:cNvPr id="670" name="Google Shape;670;p71"/>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400"/>
              <a:buFont typeface="Arial"/>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318600" y="1152475"/>
            <a:ext cx="46911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2018: GPT-1, ELMo, and BERT released</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100" name="Google Shape;100;p18"/>
          <p:cNvPicPr preferRelativeResize="0"/>
          <p:nvPr/>
        </p:nvPicPr>
        <p:blipFill rotWithShape="1">
          <a:blip r:embed="rId3">
            <a:alphaModFix/>
          </a:blip>
          <a:srcRect b="0" l="0" r="0" t="0"/>
          <a:stretch/>
        </p:blipFill>
        <p:spPr>
          <a:xfrm>
            <a:off x="6282550" y="281300"/>
            <a:ext cx="2247078" cy="4116406"/>
          </a:xfrm>
          <a:prstGeom prst="rect">
            <a:avLst/>
          </a:prstGeom>
          <a:noFill/>
          <a:ln>
            <a:noFill/>
          </a:ln>
        </p:spPr>
      </p:pic>
      <p:sp>
        <p:nvSpPr>
          <p:cNvPr id="101" name="Google Shape;101;p18"/>
          <p:cNvSpPr txBox="1"/>
          <p:nvPr/>
        </p:nvSpPr>
        <p:spPr>
          <a:xfrm>
            <a:off x="6007175" y="4367725"/>
            <a:ext cx="29658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Light"/>
                <a:ea typeface="Helvetica Neue Light"/>
                <a:cs typeface="Helvetica Neue Light"/>
                <a:sym typeface="Helvetica Neue Light"/>
              </a:rPr>
              <a:t>Radford et al. 2018, Devlin et al. 2018</a:t>
            </a:r>
            <a:endParaRPr b="0" i="0" sz="1200" u="none" cap="none" strike="noStrike">
              <a:solidFill>
                <a:schemeClr val="dk2"/>
              </a:solidFill>
              <a:latin typeface="Helvetica Neue Light"/>
              <a:ea typeface="Helvetica Neue Light"/>
              <a:cs typeface="Helvetica Neue Light"/>
              <a:sym typeface="Helvetica Neue Light"/>
            </a:endParaRPr>
          </a:p>
        </p:txBody>
      </p:sp>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pic>
        <p:nvPicPr>
          <p:cNvPr id="103" name="Google Shape;103;p18"/>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104" name="Google Shape;104;p1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Review: RLHF objective</a:t>
            </a:r>
            <a:endParaRPr/>
          </a:p>
          <a:p>
            <a:pPr indent="0" lvl="0" marL="0" rtl="0" algn="l">
              <a:spcBef>
                <a:spcPts val="0"/>
              </a:spcBef>
              <a:spcAft>
                <a:spcPts val="0"/>
              </a:spcAft>
              <a:buNone/>
            </a:pPr>
            <a:r>
              <a:t/>
            </a:r>
            <a:endParaRPr/>
          </a:p>
        </p:txBody>
      </p:sp>
      <p:sp>
        <p:nvSpPr>
          <p:cNvPr id="677" name="Google Shape;67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78" name="Google Shape;678;p72"/>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679" name="Google Shape;679;p72"/>
          <p:cNvPicPr preferRelativeResize="0"/>
          <p:nvPr/>
        </p:nvPicPr>
        <p:blipFill>
          <a:blip r:embed="rId3">
            <a:alphaModFix/>
          </a:blip>
          <a:stretch>
            <a:fillRect/>
          </a:stretch>
        </p:blipFill>
        <p:spPr>
          <a:xfrm>
            <a:off x="993853" y="1852631"/>
            <a:ext cx="6344493" cy="671878"/>
          </a:xfrm>
          <a:prstGeom prst="rect">
            <a:avLst/>
          </a:prstGeom>
          <a:noFill/>
          <a:ln>
            <a:noFill/>
          </a:ln>
        </p:spPr>
      </p:pic>
      <p:cxnSp>
        <p:nvCxnSpPr>
          <p:cNvPr id="680" name="Google Shape;680;p72"/>
          <p:cNvCxnSpPr/>
          <p:nvPr/>
        </p:nvCxnSpPr>
        <p:spPr>
          <a:xfrm>
            <a:off x="3194413" y="2355722"/>
            <a:ext cx="774600" cy="0"/>
          </a:xfrm>
          <a:prstGeom prst="straightConnector1">
            <a:avLst/>
          </a:prstGeom>
          <a:noFill/>
          <a:ln cap="flat" cmpd="sng" w="76200">
            <a:solidFill>
              <a:schemeClr val="accent5"/>
            </a:solidFill>
            <a:prstDash val="solid"/>
            <a:round/>
            <a:headEnd len="med" w="med" type="none"/>
            <a:tailEnd len="med" w="med" type="none"/>
          </a:ln>
        </p:spPr>
      </p:cxnSp>
      <p:cxnSp>
        <p:nvCxnSpPr>
          <p:cNvPr id="681" name="Google Shape;681;p72"/>
          <p:cNvCxnSpPr/>
          <p:nvPr/>
        </p:nvCxnSpPr>
        <p:spPr>
          <a:xfrm>
            <a:off x="4537320" y="2355722"/>
            <a:ext cx="2682000" cy="0"/>
          </a:xfrm>
          <a:prstGeom prst="straightConnector1">
            <a:avLst/>
          </a:prstGeom>
          <a:noFill/>
          <a:ln cap="flat" cmpd="sng" w="76200">
            <a:solidFill>
              <a:srgbClr val="980000"/>
            </a:solidFill>
            <a:prstDash val="solid"/>
            <a:round/>
            <a:headEnd len="med" w="med" type="none"/>
            <a:tailEnd len="med" w="med" type="none"/>
          </a:ln>
        </p:spPr>
      </p:cxnSp>
      <p:sp>
        <p:nvSpPr>
          <p:cNvPr id="682" name="Google Shape;682;p72"/>
          <p:cNvSpPr txBox="1"/>
          <p:nvPr/>
        </p:nvSpPr>
        <p:spPr>
          <a:xfrm>
            <a:off x="846496" y="2548997"/>
            <a:ext cx="3122400" cy="654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chemeClr val="dk2"/>
                </a:solidFill>
              </a:rPr>
              <a:t>Optimize “reward” </a:t>
            </a:r>
            <a:r>
              <a:rPr i="1" lang="en" sz="1800">
                <a:solidFill>
                  <a:schemeClr val="dk2"/>
                </a:solidFill>
              </a:rPr>
              <a:t>inspired </a:t>
            </a:r>
            <a:r>
              <a:rPr lang="en" sz="2000">
                <a:solidFill>
                  <a:schemeClr val="accent5"/>
                </a:solidFill>
              </a:rPr>
              <a:t>▲</a:t>
            </a:r>
            <a:r>
              <a:rPr lang="en" sz="1800">
                <a:solidFill>
                  <a:schemeClr val="dk2"/>
                </a:solidFill>
              </a:rPr>
              <a:t> by human preferences</a:t>
            </a:r>
            <a:endParaRPr sz="1800">
              <a:solidFill>
                <a:schemeClr val="dk2"/>
              </a:solidFill>
            </a:endParaRPr>
          </a:p>
        </p:txBody>
      </p:sp>
      <p:sp>
        <p:nvSpPr>
          <p:cNvPr id="683" name="Google Shape;683;p72"/>
          <p:cNvSpPr txBox="1"/>
          <p:nvPr/>
        </p:nvSpPr>
        <p:spPr>
          <a:xfrm>
            <a:off x="5319940" y="2524509"/>
            <a:ext cx="3122400" cy="12546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2300">
                <a:solidFill>
                  <a:srgbClr val="980000"/>
                </a:solidFill>
              </a:rPr>
              <a:t>▲</a:t>
            </a:r>
            <a:r>
              <a:rPr lang="en" sz="1800">
                <a:solidFill>
                  <a:schemeClr val="dk2"/>
                </a:solidFill>
              </a:rPr>
              <a:t> Constrain the model to not trust the reward too much (preferences are hard to model)</a:t>
            </a:r>
            <a:endParaRPr sz="1800">
              <a:solidFill>
                <a:schemeClr val="dk2"/>
              </a:solidFill>
            </a:endParaRPr>
          </a:p>
        </p:txBody>
      </p:sp>
      <p:sp>
        <p:nvSpPr>
          <p:cNvPr id="684" name="Google Shape;684;p72"/>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Review: RLHF objective</a:t>
            </a:r>
            <a:endParaRPr/>
          </a:p>
          <a:p>
            <a:pPr indent="0" lvl="0" marL="0" rtl="0" algn="l">
              <a:spcBef>
                <a:spcPts val="0"/>
              </a:spcBef>
              <a:spcAft>
                <a:spcPts val="0"/>
              </a:spcAft>
              <a:buNone/>
            </a:pPr>
            <a:r>
              <a:t/>
            </a:r>
            <a:endParaRPr/>
          </a:p>
        </p:txBody>
      </p:sp>
      <p:sp>
        <p:nvSpPr>
          <p:cNvPr id="691" name="Google Shape;691;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2" name="Google Shape;692;p73"/>
          <p:cNvPicPr preferRelativeResize="0"/>
          <p:nvPr/>
        </p:nvPicPr>
        <p:blipFill>
          <a:blip r:embed="rId3">
            <a:alphaModFix/>
          </a:blip>
          <a:stretch>
            <a:fillRect/>
          </a:stretch>
        </p:blipFill>
        <p:spPr>
          <a:xfrm>
            <a:off x="993853" y="1852631"/>
            <a:ext cx="6344493" cy="671878"/>
          </a:xfrm>
          <a:prstGeom prst="rect">
            <a:avLst/>
          </a:prstGeom>
          <a:noFill/>
          <a:ln>
            <a:noFill/>
          </a:ln>
        </p:spPr>
      </p:pic>
      <p:cxnSp>
        <p:nvCxnSpPr>
          <p:cNvPr id="693" name="Google Shape;693;p73"/>
          <p:cNvCxnSpPr/>
          <p:nvPr/>
        </p:nvCxnSpPr>
        <p:spPr>
          <a:xfrm>
            <a:off x="3194413" y="2355722"/>
            <a:ext cx="774600" cy="0"/>
          </a:xfrm>
          <a:prstGeom prst="straightConnector1">
            <a:avLst/>
          </a:prstGeom>
          <a:noFill/>
          <a:ln cap="flat" cmpd="sng" w="76200">
            <a:solidFill>
              <a:schemeClr val="accent5"/>
            </a:solidFill>
            <a:prstDash val="solid"/>
            <a:round/>
            <a:headEnd len="med" w="med" type="none"/>
            <a:tailEnd len="med" w="med" type="none"/>
          </a:ln>
        </p:spPr>
      </p:cxnSp>
      <p:cxnSp>
        <p:nvCxnSpPr>
          <p:cNvPr id="694" name="Google Shape;694;p73"/>
          <p:cNvCxnSpPr/>
          <p:nvPr/>
        </p:nvCxnSpPr>
        <p:spPr>
          <a:xfrm>
            <a:off x="4537320" y="2355722"/>
            <a:ext cx="2682000" cy="0"/>
          </a:xfrm>
          <a:prstGeom prst="straightConnector1">
            <a:avLst/>
          </a:prstGeom>
          <a:noFill/>
          <a:ln cap="flat" cmpd="sng" w="76200">
            <a:solidFill>
              <a:srgbClr val="980000"/>
            </a:solidFill>
            <a:prstDash val="solid"/>
            <a:round/>
            <a:headEnd len="med" w="med" type="none"/>
            <a:tailEnd len="med" w="med" type="none"/>
          </a:ln>
        </p:spPr>
      </p:cxnSp>
      <p:sp>
        <p:nvSpPr>
          <p:cNvPr id="695" name="Google Shape;695;p73"/>
          <p:cNvSpPr txBox="1"/>
          <p:nvPr/>
        </p:nvSpPr>
        <p:spPr>
          <a:xfrm>
            <a:off x="846496" y="2548997"/>
            <a:ext cx="3122400" cy="654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chemeClr val="dk2"/>
                </a:solidFill>
              </a:rPr>
              <a:t>Optimize “reward” </a:t>
            </a:r>
            <a:r>
              <a:rPr i="1" lang="en" sz="1800">
                <a:solidFill>
                  <a:schemeClr val="dk2"/>
                </a:solidFill>
              </a:rPr>
              <a:t>inspired </a:t>
            </a:r>
            <a:r>
              <a:rPr lang="en" sz="2000">
                <a:solidFill>
                  <a:schemeClr val="accent5"/>
                </a:solidFill>
              </a:rPr>
              <a:t>▲</a:t>
            </a:r>
            <a:r>
              <a:rPr lang="en" sz="1800">
                <a:solidFill>
                  <a:schemeClr val="dk2"/>
                </a:solidFill>
              </a:rPr>
              <a:t> by human preferences</a:t>
            </a:r>
            <a:endParaRPr sz="1800">
              <a:solidFill>
                <a:schemeClr val="dk2"/>
              </a:solidFill>
            </a:endParaRPr>
          </a:p>
        </p:txBody>
      </p:sp>
      <p:sp>
        <p:nvSpPr>
          <p:cNvPr id="696" name="Google Shape;696;p73"/>
          <p:cNvSpPr txBox="1"/>
          <p:nvPr/>
        </p:nvSpPr>
        <p:spPr>
          <a:xfrm>
            <a:off x="5319940" y="2524509"/>
            <a:ext cx="3122400" cy="12546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2300">
                <a:solidFill>
                  <a:srgbClr val="980000"/>
                </a:solidFill>
              </a:rPr>
              <a:t>▲</a:t>
            </a:r>
            <a:r>
              <a:rPr lang="en" sz="1800">
                <a:solidFill>
                  <a:schemeClr val="dk2"/>
                </a:solidFill>
              </a:rPr>
              <a:t> Constrain the model to not trust the reward too much (preferences are hard to model)</a:t>
            </a:r>
            <a:endParaRPr sz="1800">
              <a:solidFill>
                <a:schemeClr val="dk2"/>
              </a:solidFill>
            </a:endParaRPr>
          </a:p>
        </p:txBody>
      </p:sp>
      <p:sp>
        <p:nvSpPr>
          <p:cNvPr id="697" name="Google Shape;697;p73"/>
          <p:cNvSpPr txBox="1"/>
          <p:nvPr/>
        </p:nvSpPr>
        <p:spPr>
          <a:xfrm>
            <a:off x="6484419" y="391519"/>
            <a:ext cx="23478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800">
                <a:solidFill>
                  <a:srgbClr val="202124"/>
                </a:solidFill>
              </a:rPr>
              <a:t>π: LLM policy</a:t>
            </a:r>
            <a:endParaRPr sz="1800">
              <a:solidFill>
                <a:srgbClr val="202124"/>
              </a:solidFill>
            </a:endParaRPr>
          </a:p>
          <a:p>
            <a:pPr indent="0" lvl="0" marL="0" rtl="0" algn="l">
              <a:spcBef>
                <a:spcPts val="0"/>
              </a:spcBef>
              <a:spcAft>
                <a:spcPts val="0"/>
              </a:spcAft>
              <a:buNone/>
            </a:pPr>
            <a:r>
              <a:rPr lang="en" sz="1800">
                <a:solidFill>
                  <a:srgbClr val="202124"/>
                </a:solidFill>
              </a:rPr>
              <a:t>π</a:t>
            </a:r>
            <a:r>
              <a:rPr baseline="-25000" lang="en" sz="1300">
                <a:solidFill>
                  <a:srgbClr val="202124"/>
                </a:solidFill>
                <a:latin typeface="Roboto"/>
                <a:ea typeface="Roboto"/>
                <a:cs typeface="Roboto"/>
                <a:sym typeface="Roboto"/>
              </a:rPr>
              <a:t>θ</a:t>
            </a:r>
            <a:r>
              <a:rPr lang="en" sz="1800">
                <a:solidFill>
                  <a:srgbClr val="202124"/>
                </a:solidFill>
              </a:rPr>
              <a:t>: base LLM</a:t>
            </a:r>
            <a:endParaRPr sz="1800">
              <a:solidFill>
                <a:srgbClr val="202124"/>
              </a:solidFill>
            </a:endParaRPr>
          </a:p>
          <a:p>
            <a:pPr indent="0" lvl="0" marL="0" rtl="0" algn="l">
              <a:spcBef>
                <a:spcPts val="0"/>
              </a:spcBef>
              <a:spcAft>
                <a:spcPts val="0"/>
              </a:spcAft>
              <a:buNone/>
            </a:pPr>
            <a:r>
              <a:rPr i="1" lang="en" sz="1800">
                <a:solidFill>
                  <a:srgbClr val="202124"/>
                </a:solidFill>
              </a:rPr>
              <a:t>x</a:t>
            </a:r>
            <a:r>
              <a:rPr lang="en" sz="1800">
                <a:solidFill>
                  <a:srgbClr val="202124"/>
                </a:solidFill>
              </a:rPr>
              <a:t>: prompt</a:t>
            </a:r>
            <a:endParaRPr sz="1800">
              <a:solidFill>
                <a:srgbClr val="202124"/>
              </a:solidFill>
            </a:endParaRPr>
          </a:p>
          <a:p>
            <a:pPr indent="0" lvl="0" marL="0" rtl="0" algn="l">
              <a:spcBef>
                <a:spcPts val="0"/>
              </a:spcBef>
              <a:spcAft>
                <a:spcPts val="0"/>
              </a:spcAft>
              <a:buNone/>
            </a:pPr>
            <a:r>
              <a:rPr i="1" lang="en" sz="1800">
                <a:solidFill>
                  <a:srgbClr val="202124"/>
                </a:solidFill>
              </a:rPr>
              <a:t>y</a:t>
            </a:r>
            <a:r>
              <a:rPr lang="en" sz="1800">
                <a:solidFill>
                  <a:srgbClr val="202124"/>
                </a:solidFill>
              </a:rPr>
              <a:t>: completion</a:t>
            </a:r>
            <a:endParaRPr sz="1800">
              <a:solidFill>
                <a:srgbClr val="202124"/>
              </a:solidFill>
            </a:endParaRPr>
          </a:p>
        </p:txBody>
      </p:sp>
      <p:sp>
        <p:nvSpPr>
          <p:cNvPr id="698" name="Google Shape;698;p73"/>
          <p:cNvSpPr txBox="1"/>
          <p:nvPr/>
        </p:nvSpPr>
        <p:spPr>
          <a:xfrm>
            <a:off x="648298" y="3611284"/>
            <a:ext cx="3961800" cy="900300"/>
          </a:xfrm>
          <a:prstGeom prst="rect">
            <a:avLst/>
          </a:prstGeom>
          <a:noFill/>
          <a:ln cap="flat" cmpd="sng" w="28575">
            <a:solidFill>
              <a:schemeClr val="accent1"/>
            </a:solidFill>
            <a:prstDash val="solid"/>
            <a:round/>
            <a:headEnd len="sm" w="sm" type="none"/>
            <a:tailEnd len="sm" w="sm" type="none"/>
          </a:ln>
        </p:spPr>
        <p:txBody>
          <a:bodyPr anchorCtr="0" anchor="t" bIns="34275" lIns="34275" spcFirstLastPara="1" rIns="34275" wrap="square" tIns="34275">
            <a:spAutoFit/>
          </a:bodyPr>
          <a:lstStyle/>
          <a:p>
            <a:pPr indent="-203200" lvl="0" marL="469900" rtl="0" algn="l">
              <a:spcBef>
                <a:spcPts val="0"/>
              </a:spcBef>
              <a:spcAft>
                <a:spcPts val="0"/>
              </a:spcAft>
              <a:buNone/>
            </a:pPr>
            <a:r>
              <a:rPr lang="en" sz="1800">
                <a:solidFill>
                  <a:schemeClr val="dk2"/>
                </a:solidFill>
              </a:rPr>
              <a:t>Primary questions:</a:t>
            </a:r>
            <a:endParaRPr sz="1800">
              <a:solidFill>
                <a:schemeClr val="dk2"/>
              </a:solidFill>
            </a:endParaRPr>
          </a:p>
          <a:p>
            <a:pPr indent="-317500" lvl="0" marL="469900" rtl="0" algn="l">
              <a:spcBef>
                <a:spcPts val="0"/>
              </a:spcBef>
              <a:spcAft>
                <a:spcPts val="0"/>
              </a:spcAft>
              <a:buClr>
                <a:schemeClr val="dk2"/>
              </a:buClr>
              <a:buSzPts val="1800"/>
              <a:buAutoNum type="arabicPeriod"/>
            </a:pPr>
            <a:r>
              <a:rPr lang="en" sz="1800">
                <a:solidFill>
                  <a:schemeClr val="dk2"/>
                </a:solidFill>
              </a:rPr>
              <a:t>How to implement reward: </a:t>
            </a:r>
            <a:r>
              <a:rPr i="1" lang="en" sz="1800">
                <a:solidFill>
                  <a:schemeClr val="dk2"/>
                </a:solidFill>
              </a:rPr>
              <a:t>r(x,y)</a:t>
            </a:r>
            <a:endParaRPr i="1" sz="1800">
              <a:solidFill>
                <a:schemeClr val="dk2"/>
              </a:solidFill>
            </a:endParaRPr>
          </a:p>
          <a:p>
            <a:pPr indent="-317500" lvl="0" marL="469900" rtl="0" algn="l">
              <a:spcBef>
                <a:spcPts val="0"/>
              </a:spcBef>
              <a:spcAft>
                <a:spcPts val="0"/>
              </a:spcAft>
              <a:buClr>
                <a:schemeClr val="dk2"/>
              </a:buClr>
              <a:buSzPts val="1800"/>
              <a:buAutoNum type="arabicPeriod"/>
            </a:pPr>
            <a:r>
              <a:rPr lang="en" sz="1800">
                <a:solidFill>
                  <a:schemeClr val="dk2"/>
                </a:solidFill>
              </a:rPr>
              <a:t>How to optimize reward</a:t>
            </a:r>
            <a:endParaRPr sz="1800">
              <a:solidFill>
                <a:schemeClr val="dk2"/>
              </a:solidFill>
            </a:endParaRPr>
          </a:p>
        </p:txBody>
      </p:sp>
      <p:sp>
        <p:nvSpPr>
          <p:cNvPr id="699" name="Google Shape;699;p7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4"/>
          <p:cNvSpPr txBox="1"/>
          <p:nvPr/>
        </p:nvSpPr>
        <p:spPr>
          <a:xfrm>
            <a:off x="305150" y="68575"/>
            <a:ext cx="7913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3000">
              <a:solidFill>
                <a:schemeClr val="dk2"/>
              </a:solidFill>
              <a:latin typeface="Helvetica Neue Light"/>
              <a:ea typeface="Helvetica Neue Light"/>
              <a:cs typeface="Helvetica Neue Light"/>
              <a:sym typeface="Helvetica Neue Light"/>
            </a:endParaRPr>
          </a:p>
        </p:txBody>
      </p:sp>
      <p:sp>
        <p:nvSpPr>
          <p:cNvPr id="705" name="Google Shape;70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 Preference (reward) modeling</a:t>
            </a:r>
            <a:endParaRPr/>
          </a:p>
        </p:txBody>
      </p:sp>
      <p:sp>
        <p:nvSpPr>
          <p:cNvPr id="706" name="Google Shape;706;p7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07" name="Google Shape;707;p74"/>
          <p:cNvPicPr preferRelativeResize="0"/>
          <p:nvPr/>
        </p:nvPicPr>
        <p:blipFill>
          <a:blip r:embed="rId3">
            <a:alphaModFix/>
          </a:blip>
          <a:stretch>
            <a:fillRect/>
          </a:stretch>
        </p:blipFill>
        <p:spPr>
          <a:xfrm>
            <a:off x="2698715" y="2994112"/>
            <a:ext cx="5889141" cy="853697"/>
          </a:xfrm>
          <a:prstGeom prst="rect">
            <a:avLst/>
          </a:prstGeom>
          <a:noFill/>
          <a:ln>
            <a:noFill/>
          </a:ln>
        </p:spPr>
      </p:pic>
      <p:sp>
        <p:nvSpPr>
          <p:cNvPr id="708" name="Google Shape;708;p74"/>
          <p:cNvSpPr txBox="1"/>
          <p:nvPr/>
        </p:nvSpPr>
        <p:spPr>
          <a:xfrm>
            <a:off x="3590579" y="4149188"/>
            <a:ext cx="4733700" cy="469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 sz="1300">
                <a:solidFill>
                  <a:schemeClr val="dk1"/>
                </a:solidFill>
                <a:latin typeface="Lato"/>
                <a:ea typeface="Lato"/>
                <a:cs typeface="Lato"/>
                <a:sym typeface="Lato"/>
              </a:rPr>
              <a:t>Bradley Terry model:</a:t>
            </a:r>
            <a:br>
              <a:rPr lang="en" sz="1300">
                <a:solidFill>
                  <a:schemeClr val="dk1"/>
                </a:solidFill>
                <a:latin typeface="Lato"/>
                <a:ea typeface="Lato"/>
                <a:cs typeface="Lato"/>
                <a:sym typeface="Lato"/>
              </a:rPr>
            </a:br>
            <a:r>
              <a:rPr lang="en" sz="1300">
                <a:solidFill>
                  <a:schemeClr val="dk1"/>
                </a:solidFill>
                <a:latin typeface="Lato"/>
                <a:ea typeface="Lato"/>
                <a:cs typeface="Lato"/>
                <a:sym typeface="Lato"/>
              </a:rPr>
              <a:t>Estimate probability that a given pairwise preference is true</a:t>
            </a:r>
            <a:endParaRPr sz="1300">
              <a:solidFill>
                <a:schemeClr val="dk1"/>
              </a:solidFill>
              <a:latin typeface="Lato"/>
              <a:ea typeface="Lato"/>
              <a:cs typeface="Lato"/>
              <a:sym typeface="Lato"/>
            </a:endParaRPr>
          </a:p>
        </p:txBody>
      </p:sp>
      <p:sp>
        <p:nvSpPr>
          <p:cNvPr id="709" name="Google Shape;709;p74"/>
          <p:cNvSpPr txBox="1"/>
          <p:nvPr/>
        </p:nvSpPr>
        <p:spPr>
          <a:xfrm>
            <a:off x="5342685" y="2350969"/>
            <a:ext cx="2757600" cy="318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500">
                <a:solidFill>
                  <a:schemeClr val="accent5"/>
                </a:solidFill>
              </a:rPr>
              <a:t>Score from </a:t>
            </a:r>
            <a:endParaRPr sz="1500">
              <a:solidFill>
                <a:schemeClr val="accent5"/>
              </a:solidFill>
            </a:endParaRPr>
          </a:p>
          <a:p>
            <a:pPr indent="0" lvl="0" marL="0" rtl="0" algn="ctr">
              <a:spcBef>
                <a:spcPts val="0"/>
              </a:spcBef>
              <a:spcAft>
                <a:spcPts val="0"/>
              </a:spcAft>
              <a:buNone/>
            </a:pPr>
            <a:r>
              <a:rPr lang="en" sz="1500">
                <a:solidFill>
                  <a:schemeClr val="accent5"/>
                </a:solidFill>
              </a:rPr>
              <a:t>optimal reward model</a:t>
            </a:r>
            <a:endParaRPr sz="1500">
              <a:solidFill>
                <a:schemeClr val="accent5"/>
              </a:solidFill>
            </a:endParaRPr>
          </a:p>
        </p:txBody>
      </p:sp>
      <p:sp>
        <p:nvSpPr>
          <p:cNvPr id="710" name="Google Shape;710;p74"/>
          <p:cNvSpPr txBox="1"/>
          <p:nvPr/>
        </p:nvSpPr>
        <p:spPr>
          <a:xfrm>
            <a:off x="2413555" y="2535441"/>
            <a:ext cx="18432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Chosen completion</a:t>
            </a:r>
            <a:endParaRPr sz="1500">
              <a:solidFill>
                <a:schemeClr val="accent5"/>
              </a:solidFill>
            </a:endParaRPr>
          </a:p>
        </p:txBody>
      </p:sp>
      <p:sp>
        <p:nvSpPr>
          <p:cNvPr id="711" name="Google Shape;711;p74"/>
          <p:cNvSpPr txBox="1"/>
          <p:nvPr/>
        </p:nvSpPr>
        <p:spPr>
          <a:xfrm>
            <a:off x="3092256" y="3790514"/>
            <a:ext cx="18432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Rejected completion</a:t>
            </a:r>
            <a:endParaRPr sz="1500">
              <a:solidFill>
                <a:schemeClr val="accent5"/>
              </a:solidFill>
            </a:endParaRPr>
          </a:p>
        </p:txBody>
      </p:sp>
      <p:sp>
        <p:nvSpPr>
          <p:cNvPr id="712" name="Google Shape;712;p74"/>
          <p:cNvSpPr txBox="1"/>
          <p:nvPr/>
        </p:nvSpPr>
        <p:spPr>
          <a:xfrm>
            <a:off x="3881861" y="2849700"/>
            <a:ext cx="971700" cy="318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500">
                <a:solidFill>
                  <a:schemeClr val="accent5"/>
                </a:solidFill>
              </a:rPr>
              <a:t>Prompt</a:t>
            </a:r>
            <a:endParaRPr sz="1500">
              <a:solidFill>
                <a:schemeClr val="accent5"/>
              </a:solidFill>
            </a:endParaRPr>
          </a:p>
        </p:txBody>
      </p:sp>
      <p:sp>
        <p:nvSpPr>
          <p:cNvPr id="713" name="Google Shape;713;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Can we just use supervised learning on scores? </a:t>
            </a:r>
            <a:endParaRPr b="1"/>
          </a:p>
          <a:p>
            <a:pPr indent="-342900" lvl="0" marL="457200" rtl="0" algn="l">
              <a:spcBef>
                <a:spcPts val="1200"/>
              </a:spcBef>
              <a:spcAft>
                <a:spcPts val="0"/>
              </a:spcAft>
              <a:buSzPts val="1800"/>
              <a:buChar char="●"/>
            </a:pPr>
            <a:r>
              <a:rPr lang="en"/>
              <a:t>Assigning a scalar reward of how good a response is did not work </a:t>
            </a:r>
            <a:endParaRPr/>
          </a:p>
          <a:p>
            <a:pPr indent="-342900" lvl="0" marL="457200" rtl="0" algn="l">
              <a:spcBef>
                <a:spcPts val="0"/>
              </a:spcBef>
              <a:spcAft>
                <a:spcPts val="0"/>
              </a:spcAft>
              <a:buSzPts val="1800"/>
              <a:buChar char="●"/>
            </a:pPr>
            <a:r>
              <a:rPr lang="en"/>
              <a:t>Pairwise preferences are easy to collect and worked!</a:t>
            </a:r>
            <a:endParaRPr/>
          </a:p>
        </p:txBody>
      </p:sp>
      <p:sp>
        <p:nvSpPr>
          <p:cNvPr id="714" name="Google Shape;714;p74"/>
          <p:cNvSpPr txBox="1"/>
          <p:nvPr/>
        </p:nvSpPr>
        <p:spPr>
          <a:xfrm>
            <a:off x="305148" y="3167625"/>
            <a:ext cx="2265600" cy="755100"/>
          </a:xfrm>
          <a:prstGeom prst="rect">
            <a:avLst/>
          </a:prstGeom>
          <a:noFill/>
          <a:ln cap="flat" cmpd="sng" w="2857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rtl="0" algn="ctr">
              <a:spcBef>
                <a:spcPts val="0"/>
              </a:spcBef>
              <a:spcAft>
                <a:spcPts val="0"/>
              </a:spcAft>
              <a:buNone/>
            </a:pPr>
            <a:r>
              <a:rPr lang="en" sz="1500">
                <a:solidFill>
                  <a:schemeClr val="dk1"/>
                </a:solidFill>
              </a:rPr>
              <a:t>Key idea:</a:t>
            </a:r>
            <a:endParaRPr sz="1500">
              <a:solidFill>
                <a:schemeClr val="dk1"/>
              </a:solidFill>
            </a:endParaRPr>
          </a:p>
          <a:p>
            <a:pPr indent="0" lvl="0" marL="0" rtl="0" algn="l">
              <a:spcBef>
                <a:spcPts val="0"/>
              </a:spcBef>
              <a:spcAft>
                <a:spcPts val="0"/>
              </a:spcAft>
              <a:buNone/>
            </a:pPr>
            <a:r>
              <a:rPr lang="en" sz="1500">
                <a:solidFill>
                  <a:schemeClr val="dk1"/>
                </a:solidFill>
              </a:rPr>
              <a:t>Probability </a:t>
            </a:r>
            <a:r>
              <a:rPr lang="en" sz="3000">
                <a:solidFill>
                  <a:schemeClr val="dk1"/>
                </a:solidFill>
              </a:rPr>
              <a:t>∝</a:t>
            </a:r>
            <a:r>
              <a:rPr lang="en" sz="1500">
                <a:solidFill>
                  <a:schemeClr val="dk1"/>
                </a:solidFill>
              </a:rPr>
              <a:t> reward</a:t>
            </a:r>
            <a:endParaRPr sz="1500">
              <a:solidFill>
                <a:schemeClr val="dk1"/>
              </a:solidFill>
            </a:endParaRPr>
          </a:p>
        </p:txBody>
      </p:sp>
      <p:cxnSp>
        <p:nvCxnSpPr>
          <p:cNvPr id="715" name="Google Shape;715;p74"/>
          <p:cNvCxnSpPr>
            <a:stCxn id="710" idx="2"/>
          </p:cNvCxnSpPr>
          <p:nvPr/>
        </p:nvCxnSpPr>
        <p:spPr>
          <a:xfrm flipH="1">
            <a:off x="3279655" y="2853441"/>
            <a:ext cx="55500" cy="357300"/>
          </a:xfrm>
          <a:prstGeom prst="straightConnector1">
            <a:avLst/>
          </a:prstGeom>
          <a:noFill/>
          <a:ln cap="flat" cmpd="sng" w="19050">
            <a:solidFill>
              <a:schemeClr val="accent5"/>
            </a:solidFill>
            <a:prstDash val="solid"/>
            <a:round/>
            <a:headEnd len="med" w="med" type="none"/>
            <a:tailEnd len="med" w="med" type="triangle"/>
          </a:ln>
        </p:spPr>
      </p:cxnSp>
      <p:cxnSp>
        <p:nvCxnSpPr>
          <p:cNvPr id="716" name="Google Shape;716;p74"/>
          <p:cNvCxnSpPr/>
          <p:nvPr/>
        </p:nvCxnSpPr>
        <p:spPr>
          <a:xfrm flipH="1" rot="10800000">
            <a:off x="3881861" y="3542409"/>
            <a:ext cx="4800" cy="305400"/>
          </a:xfrm>
          <a:prstGeom prst="straightConnector1">
            <a:avLst/>
          </a:prstGeom>
          <a:noFill/>
          <a:ln cap="flat" cmpd="sng" w="19050">
            <a:solidFill>
              <a:schemeClr val="accent5"/>
            </a:solidFill>
            <a:prstDash val="solid"/>
            <a:round/>
            <a:headEnd len="med" w="med" type="none"/>
            <a:tailEnd len="med" w="med" type="triangle"/>
          </a:ln>
        </p:spPr>
      </p:cxnSp>
      <p:cxnSp>
        <p:nvCxnSpPr>
          <p:cNvPr id="717" name="Google Shape;717;p74"/>
          <p:cNvCxnSpPr/>
          <p:nvPr/>
        </p:nvCxnSpPr>
        <p:spPr>
          <a:xfrm>
            <a:off x="4218464" y="3092006"/>
            <a:ext cx="50100" cy="162300"/>
          </a:xfrm>
          <a:prstGeom prst="straightConnector1">
            <a:avLst/>
          </a:prstGeom>
          <a:noFill/>
          <a:ln cap="flat" cmpd="sng" w="19050">
            <a:solidFill>
              <a:schemeClr val="accent5"/>
            </a:solidFill>
            <a:prstDash val="solid"/>
            <a:round/>
            <a:headEnd len="med" w="med" type="none"/>
            <a:tailEnd len="med" w="med" type="triangle"/>
          </a:ln>
        </p:spPr>
      </p:cxnSp>
      <p:cxnSp>
        <p:nvCxnSpPr>
          <p:cNvPr id="718" name="Google Shape;718;p74"/>
          <p:cNvCxnSpPr/>
          <p:nvPr/>
        </p:nvCxnSpPr>
        <p:spPr>
          <a:xfrm flipH="1">
            <a:off x="6571765" y="2897156"/>
            <a:ext cx="32100" cy="1569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we just use gradient ascent on this equation?</a:t>
            </a:r>
            <a:endParaRPr/>
          </a:p>
        </p:txBody>
      </p:sp>
      <p:sp>
        <p:nvSpPr>
          <p:cNvPr id="724" name="Google Shape;724;p75"/>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25" name="Google Shape;725;p75"/>
          <p:cNvPicPr preferRelativeResize="0"/>
          <p:nvPr/>
        </p:nvPicPr>
        <p:blipFill>
          <a:blip r:embed="rId3">
            <a:alphaModFix/>
          </a:blip>
          <a:stretch>
            <a:fillRect/>
          </a:stretch>
        </p:blipFill>
        <p:spPr>
          <a:xfrm>
            <a:off x="421101" y="1367751"/>
            <a:ext cx="5067950" cy="536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we just use gradient ascent on this equation?</a:t>
            </a:r>
            <a:endParaRPr/>
          </a:p>
        </p:txBody>
      </p:sp>
      <p:sp>
        <p:nvSpPr>
          <p:cNvPr id="731" name="Google Shape;731;p76"/>
          <p:cNvSpPr txBox="1"/>
          <p:nvPr>
            <p:ph idx="1" type="body"/>
          </p:nvPr>
        </p:nvSpPr>
        <p:spPr>
          <a:xfrm>
            <a:off x="280575" y="1904438"/>
            <a:ext cx="8520600" cy="2434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The answer, with some math, is: </a:t>
            </a:r>
            <a:endParaRPr/>
          </a:p>
          <a:p>
            <a:pPr indent="0" lvl="0" marL="0" rtl="0" algn="l">
              <a:lnSpc>
                <a:spcPct val="100000"/>
              </a:lnSpc>
              <a:spcBef>
                <a:spcPts val="0"/>
              </a:spcBef>
              <a:spcAft>
                <a:spcPts val="0"/>
              </a:spcAft>
              <a:buNone/>
            </a:pPr>
            <a:r>
              <a:rPr b="1" lang="en"/>
              <a:t>Direct Preference Optimization (DPO)</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lang="en"/>
              <a:t>Released on May 29th 2023 </a:t>
            </a:r>
            <a:endParaRPr/>
          </a:p>
          <a:p>
            <a:pPr indent="0" lvl="0" marL="0" rtl="0" algn="l">
              <a:lnSpc>
                <a:spcPct val="100000"/>
              </a:lnSpc>
              <a:spcBef>
                <a:spcPts val="0"/>
              </a:spcBef>
              <a:spcAft>
                <a:spcPts val="0"/>
              </a:spcAft>
              <a:buNone/>
            </a:pPr>
            <a:r>
              <a:rPr lang="en"/>
              <a:t>(4+ months before models we’re discussing)</a:t>
            </a:r>
            <a:endParaRPr/>
          </a:p>
        </p:txBody>
      </p:sp>
      <p:sp>
        <p:nvSpPr>
          <p:cNvPr id="732" name="Google Shape;732;p7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33" name="Google Shape;733;p76"/>
          <p:cNvPicPr preferRelativeResize="0"/>
          <p:nvPr/>
        </p:nvPicPr>
        <p:blipFill>
          <a:blip r:embed="rId3">
            <a:alphaModFix/>
          </a:blip>
          <a:stretch>
            <a:fillRect/>
          </a:stretch>
        </p:blipFill>
        <p:spPr>
          <a:xfrm>
            <a:off x="421101" y="1367751"/>
            <a:ext cx="5067950" cy="536700"/>
          </a:xfrm>
          <a:prstGeom prst="rect">
            <a:avLst/>
          </a:prstGeom>
          <a:noFill/>
          <a:ln>
            <a:noFill/>
          </a:ln>
        </p:spPr>
      </p:pic>
      <p:pic>
        <p:nvPicPr>
          <p:cNvPr id="734" name="Google Shape;734;p76"/>
          <p:cNvPicPr preferRelativeResize="0"/>
          <p:nvPr/>
        </p:nvPicPr>
        <p:blipFill>
          <a:blip r:embed="rId4">
            <a:alphaModFix/>
          </a:blip>
          <a:stretch>
            <a:fillRect/>
          </a:stretch>
        </p:blipFill>
        <p:spPr>
          <a:xfrm>
            <a:off x="6400950" y="1228125"/>
            <a:ext cx="2582194" cy="3340703"/>
          </a:xfrm>
          <a:prstGeom prst="rect">
            <a:avLst/>
          </a:prstGeom>
          <a:noFill/>
          <a:ln cap="flat" cmpd="sng" w="19050">
            <a:solidFill>
              <a:schemeClr val="dk2"/>
            </a:solidFill>
            <a:prstDash val="solid"/>
            <a:round/>
            <a:headEnd len="sm" w="sm" type="none"/>
            <a:tailEnd len="sm" w="sm" type="none"/>
          </a:ln>
        </p:spPr>
      </p:pic>
      <p:pic>
        <p:nvPicPr>
          <p:cNvPr id="735" name="Google Shape;735;p76"/>
          <p:cNvPicPr preferRelativeResize="0"/>
          <p:nvPr/>
        </p:nvPicPr>
        <p:blipFill>
          <a:blip r:embed="rId5">
            <a:alphaModFix/>
          </a:blip>
          <a:stretch>
            <a:fillRect/>
          </a:stretch>
        </p:blipFill>
        <p:spPr>
          <a:xfrm>
            <a:off x="421100" y="3441575"/>
            <a:ext cx="3917654" cy="1382426"/>
          </a:xfrm>
          <a:prstGeom prst="rect">
            <a:avLst/>
          </a:prstGeom>
          <a:noFill/>
          <a:ln>
            <a:noFill/>
          </a:ln>
        </p:spPr>
      </p:pic>
      <p:sp>
        <p:nvSpPr>
          <p:cNvPr id="736" name="Google Shape;736;p76"/>
          <p:cNvSpPr txBox="1"/>
          <p:nvPr/>
        </p:nvSpPr>
        <p:spPr>
          <a:xfrm>
            <a:off x="0" y="4774200"/>
            <a:ext cx="274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22222"/>
                </a:solidFill>
                <a:highlight>
                  <a:srgbClr val="FFFFFF"/>
                </a:highlight>
              </a:rPr>
              <a:t>Rafailov, </a:t>
            </a:r>
            <a:r>
              <a:rPr lang="en" sz="1200">
                <a:solidFill>
                  <a:srgbClr val="222222"/>
                </a:solidFill>
                <a:highlight>
                  <a:srgbClr val="FFFFFF"/>
                </a:highlight>
              </a:rPr>
              <a:t>Sharma</a:t>
            </a:r>
            <a:r>
              <a:rPr lang="en" sz="1200">
                <a:solidFill>
                  <a:srgbClr val="222222"/>
                </a:solidFill>
                <a:highlight>
                  <a:srgbClr val="FFFFFF"/>
                </a:highlight>
              </a:rPr>
              <a:t>, Mitchell et al. 2023</a:t>
            </a:r>
            <a:endParaRPr sz="1200">
              <a:solidFill>
                <a:schemeClr val="dk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core facts</a:t>
            </a:r>
            <a:endParaRPr/>
          </a:p>
        </p:txBody>
      </p:sp>
      <p:sp>
        <p:nvSpPr>
          <p:cNvPr id="742" name="Google Shape;742;p77"/>
          <p:cNvSpPr txBox="1"/>
          <p:nvPr>
            <p:ph idx="1" type="body"/>
          </p:nvPr>
        </p:nvSpPr>
        <p:spPr>
          <a:xfrm>
            <a:off x="311700" y="1152475"/>
            <a:ext cx="3712800" cy="3559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Extremely </a:t>
            </a:r>
            <a:r>
              <a:rPr b="1" lang="en"/>
              <a:t>simple</a:t>
            </a:r>
            <a:r>
              <a:rPr lang="en"/>
              <a:t> to implement</a:t>
            </a:r>
            <a:endParaRPr/>
          </a:p>
          <a:p>
            <a:pPr indent="-342900" lvl="0" marL="457200" rtl="0" algn="l">
              <a:spcBef>
                <a:spcPts val="0"/>
              </a:spcBef>
              <a:spcAft>
                <a:spcPts val="0"/>
              </a:spcAft>
              <a:buSzPts val="1800"/>
              <a:buAutoNum type="arabicPeriod"/>
            </a:pPr>
            <a:r>
              <a:rPr b="1" lang="en"/>
              <a:t>Scales nicely</a:t>
            </a:r>
            <a:r>
              <a:rPr lang="en"/>
              <a:t> with existing distributed training libraries</a:t>
            </a:r>
            <a:endParaRPr/>
          </a:p>
          <a:p>
            <a:pPr indent="-342900" lvl="0" marL="457200" rtl="0" algn="l">
              <a:spcBef>
                <a:spcPts val="0"/>
              </a:spcBef>
              <a:spcAft>
                <a:spcPts val="0"/>
              </a:spcAft>
              <a:buSzPts val="1800"/>
              <a:buAutoNum type="arabicPeriod"/>
            </a:pPr>
            <a:r>
              <a:rPr lang="en"/>
              <a:t>Trains an implicit reward function </a:t>
            </a:r>
            <a:r>
              <a:rPr lang="en" sz="1600"/>
              <a:t>(can still be used as a reward model, see </a:t>
            </a:r>
            <a:r>
              <a:rPr lang="en" sz="1600" u="sng">
                <a:solidFill>
                  <a:schemeClr val="hlink"/>
                </a:solidFill>
                <a:hlinkClick r:id="rId3"/>
              </a:rPr>
              <a:t>RewardBench</a:t>
            </a:r>
            <a:r>
              <a:rPr lang="en" sz="1600"/>
              <a:t>)</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The first 2 points mean we’ll see more DPO models than anything else and learn it’s limits!</a:t>
            </a:r>
            <a:endParaRPr sz="1600"/>
          </a:p>
        </p:txBody>
      </p:sp>
      <p:sp>
        <p:nvSpPr>
          <p:cNvPr id="743" name="Google Shape;743;p7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44" name="Google Shape;744;p77"/>
          <p:cNvPicPr preferRelativeResize="0"/>
          <p:nvPr/>
        </p:nvPicPr>
        <p:blipFill>
          <a:blip r:embed="rId4">
            <a:alphaModFix/>
          </a:blip>
          <a:stretch>
            <a:fillRect/>
          </a:stretch>
        </p:blipFill>
        <p:spPr>
          <a:xfrm>
            <a:off x="4245175" y="883500"/>
            <a:ext cx="4277776" cy="2994449"/>
          </a:xfrm>
          <a:prstGeom prst="rect">
            <a:avLst/>
          </a:prstGeom>
          <a:noFill/>
          <a:ln>
            <a:noFill/>
          </a:ln>
        </p:spPr>
      </p:pic>
      <p:sp>
        <p:nvSpPr>
          <p:cNvPr id="745" name="Google Shape;745;p77"/>
          <p:cNvSpPr txBox="1"/>
          <p:nvPr/>
        </p:nvSpPr>
        <p:spPr>
          <a:xfrm>
            <a:off x="5136025" y="4062025"/>
            <a:ext cx="274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222222"/>
                </a:solidFill>
                <a:highlight>
                  <a:srgbClr val="FFFFFF"/>
                </a:highlight>
              </a:rPr>
              <a:t>Example code.</a:t>
            </a:r>
            <a:endParaRPr sz="1200">
              <a:solidFill>
                <a:srgbClr val="222222"/>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Rafailov, Sharma, Mitchell et al. 2023</a:t>
            </a:r>
            <a:endParaRPr sz="1200">
              <a:solidFill>
                <a:schemeClr val="dk2"/>
              </a:solidFill>
            </a:endParaRPr>
          </a:p>
        </p:txBody>
      </p:sp>
      <p:sp>
        <p:nvSpPr>
          <p:cNvPr id="746" name="Google Shape;746;p77"/>
          <p:cNvSpPr txBox="1"/>
          <p:nvPr/>
        </p:nvSpPr>
        <p:spPr>
          <a:xfrm>
            <a:off x="3401875" y="-131275"/>
            <a:ext cx="334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DPO vs RL (PPO, REINFORCE, …) </a:t>
            </a:r>
            <a:endParaRPr/>
          </a:p>
        </p:txBody>
      </p:sp>
      <p:sp>
        <p:nvSpPr>
          <p:cNvPr id="752" name="Google Shape;752;p78"/>
          <p:cNvSpPr txBox="1"/>
          <p:nvPr>
            <p:ph idx="1" type="body"/>
          </p:nvPr>
        </p:nvSpPr>
        <p:spPr>
          <a:xfrm>
            <a:off x="311700" y="1152475"/>
            <a:ext cx="3594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DPO and PPO are very different optimizers.</a:t>
            </a:r>
            <a:endParaRPr/>
          </a:p>
          <a:p>
            <a:pPr indent="0" lvl="0" marL="0" rtl="0" algn="l">
              <a:spcBef>
                <a:spcPts val="1200"/>
              </a:spcBef>
              <a:spcAft>
                <a:spcPts val="0"/>
              </a:spcAft>
              <a:buNone/>
            </a:pPr>
            <a:r>
              <a:rPr lang="en"/>
              <a:t>It is learning directly from preferences vs. using RL update rules.</a:t>
            </a:r>
            <a:endParaRPr/>
          </a:p>
          <a:p>
            <a:pPr indent="0" lvl="0" marL="0" rtl="0" algn="l">
              <a:spcBef>
                <a:spcPts val="1200"/>
              </a:spcBef>
              <a:spcAft>
                <a:spcPts val="1200"/>
              </a:spcAft>
              <a:buNone/>
            </a:pPr>
            <a:r>
              <a:rPr lang="en"/>
              <a:t>It is also not really online vs offline RL, but that is more muddled.</a:t>
            </a:r>
            <a:br>
              <a:rPr lang="en"/>
            </a:br>
            <a:br>
              <a:rPr lang="en"/>
            </a:br>
            <a:r>
              <a:rPr lang="en" sz="1200"/>
              <a:t>More discussion:</a:t>
            </a:r>
            <a:br>
              <a:rPr lang="en"/>
            </a:br>
            <a:r>
              <a:rPr lang="en" sz="900" u="sng">
                <a:solidFill>
                  <a:schemeClr val="hlink"/>
                </a:solidFill>
                <a:hlinkClick r:id="rId3"/>
              </a:rPr>
              <a:t>https://twitter.com/srush_nlp/status/1729896568956895370</a:t>
            </a:r>
            <a:r>
              <a:rPr lang="en" sz="900"/>
              <a:t>, </a:t>
            </a:r>
            <a:r>
              <a:rPr lang="en" sz="900" u="sng">
                <a:solidFill>
                  <a:schemeClr val="hlink"/>
                </a:solidFill>
                <a:hlinkClick r:id="rId4"/>
              </a:rPr>
              <a:t>https://www.interconnects.ai/p/the-dpo-debate</a:t>
            </a:r>
            <a:r>
              <a:rPr lang="en" sz="900"/>
              <a:t>, </a:t>
            </a:r>
            <a:r>
              <a:rPr lang="en" sz="900" u="sng">
                <a:solidFill>
                  <a:schemeClr val="hlink"/>
                </a:solidFill>
                <a:hlinkClick r:id="rId5"/>
              </a:rPr>
              <a:t>https://www.youtube.com/watch?v=YJMCSVLRUNs</a:t>
            </a:r>
            <a:r>
              <a:rPr lang="en" sz="900"/>
              <a:t>  </a:t>
            </a:r>
            <a:r>
              <a:rPr lang="en" sz="900"/>
              <a:t> </a:t>
            </a:r>
            <a:endParaRPr sz="900"/>
          </a:p>
        </p:txBody>
      </p:sp>
      <p:sp>
        <p:nvSpPr>
          <p:cNvPr id="753" name="Google Shape;753;p7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54" name="Google Shape;754;p78"/>
          <p:cNvPicPr preferRelativeResize="0"/>
          <p:nvPr/>
        </p:nvPicPr>
        <p:blipFill>
          <a:blip r:embed="rId6">
            <a:alphaModFix/>
          </a:blip>
          <a:stretch>
            <a:fillRect/>
          </a:stretch>
        </p:blipFill>
        <p:spPr>
          <a:xfrm>
            <a:off x="3870200" y="1152475"/>
            <a:ext cx="4490724" cy="3319825"/>
          </a:xfrm>
          <a:prstGeom prst="rect">
            <a:avLst/>
          </a:prstGeom>
          <a:noFill/>
          <a:ln>
            <a:noFill/>
          </a:ln>
        </p:spPr>
      </p:pic>
      <p:sp>
        <p:nvSpPr>
          <p:cNvPr id="755" name="Google Shape;755;p78"/>
          <p:cNvSpPr txBox="1"/>
          <p:nvPr/>
        </p:nvSpPr>
        <p:spPr>
          <a:xfrm>
            <a:off x="4158525" y="4472300"/>
            <a:ext cx="420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03845"/>
                </a:solidFill>
                <a:latin typeface="Lato"/>
                <a:ea typeface="Lato"/>
                <a:cs typeface="Lato"/>
                <a:sym typeface="Lato"/>
              </a:rPr>
              <a:t>Credit Tom Goldstein</a:t>
            </a:r>
            <a:endParaRPr sz="800">
              <a:solidFill>
                <a:srgbClr val="303845"/>
              </a:solidFill>
              <a:latin typeface="Lato"/>
              <a:ea typeface="Lato"/>
              <a:cs typeface="Lato"/>
              <a:sym typeface="Lato"/>
            </a:endParaRPr>
          </a:p>
          <a:p>
            <a:pPr indent="0" lvl="0" marL="0" rtl="0" algn="ctr">
              <a:spcBef>
                <a:spcPts val="0"/>
              </a:spcBef>
              <a:spcAft>
                <a:spcPts val="0"/>
              </a:spcAft>
              <a:buNone/>
            </a:pPr>
            <a:r>
              <a:rPr lang="en" sz="800">
                <a:solidFill>
                  <a:srgbClr val="303845"/>
                </a:solidFill>
                <a:latin typeface="Lato"/>
                <a:ea typeface="Lato"/>
                <a:cs typeface="Lato"/>
                <a:sym typeface="Lato"/>
              </a:rPr>
              <a:t>https://twitter.com/tomgoldsteincs</a:t>
            </a:r>
            <a:endParaRPr sz="800">
              <a:solidFill>
                <a:srgbClr val="303845"/>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RLHF phase: Zephyr β</a:t>
            </a:r>
            <a:endParaRPr/>
          </a:p>
        </p:txBody>
      </p:sp>
      <p:sp>
        <p:nvSpPr>
          <p:cNvPr id="761" name="Google Shape;761;p79"/>
          <p:cNvSpPr txBox="1"/>
          <p:nvPr>
            <p:ph idx="1" type="body"/>
          </p:nvPr>
        </p:nvSpPr>
        <p:spPr>
          <a:xfrm>
            <a:off x="311700" y="1152475"/>
            <a:ext cx="4632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model to make a splash with DPO!</a:t>
            </a:r>
            <a:endParaRPr/>
          </a:p>
          <a:p>
            <a:pPr indent="-342900" lvl="0" marL="457200" rtl="0" algn="l">
              <a:spcBef>
                <a:spcPts val="0"/>
              </a:spcBef>
              <a:spcAft>
                <a:spcPts val="0"/>
              </a:spcAft>
              <a:buSzPts val="1800"/>
              <a:buChar char="●"/>
            </a:pPr>
            <a:r>
              <a:rPr lang="en"/>
              <a:t>Fine-tune of Mistral 7B with UltraFeedback dataset.</a:t>
            </a:r>
            <a:endParaRPr/>
          </a:p>
          <a:p>
            <a:pPr indent="-342900" lvl="0" marL="457200" rtl="0" algn="l">
              <a:spcBef>
                <a:spcPts val="0"/>
              </a:spcBef>
              <a:spcAft>
                <a:spcPts val="0"/>
              </a:spcAft>
              <a:buSzPts val="1800"/>
              <a:buChar char="●"/>
            </a:pPr>
            <a:r>
              <a:rPr lang="en"/>
              <a:t>Discovered weird low learning rates that are now standard (~5E-7)</a:t>
            </a:r>
            <a:endParaRPr/>
          </a:p>
          <a:p>
            <a:pPr indent="-342900" lvl="0" marL="457200" rtl="0" algn="l">
              <a:spcBef>
                <a:spcPts val="0"/>
              </a:spcBef>
              <a:spcAft>
                <a:spcPts val="0"/>
              </a:spcAft>
              <a:buSzPts val="1800"/>
              <a:buChar char="●"/>
            </a:pPr>
            <a:r>
              <a:rPr lang="en"/>
              <a:t>MT Bench 7.34</a:t>
            </a:r>
            <a:endParaRPr/>
          </a:p>
        </p:txBody>
      </p:sp>
      <p:sp>
        <p:nvSpPr>
          <p:cNvPr id="762" name="Google Shape;762;p7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763" name="Google Shape;763;p79"/>
          <p:cNvPicPr preferRelativeResize="0"/>
          <p:nvPr/>
        </p:nvPicPr>
        <p:blipFill>
          <a:blip r:embed="rId3">
            <a:alphaModFix/>
          </a:blip>
          <a:stretch>
            <a:fillRect/>
          </a:stretch>
        </p:blipFill>
        <p:spPr>
          <a:xfrm>
            <a:off x="4660126" y="1392647"/>
            <a:ext cx="4483877" cy="1386875"/>
          </a:xfrm>
          <a:prstGeom prst="rect">
            <a:avLst/>
          </a:prstGeom>
          <a:noFill/>
          <a:ln>
            <a:noFill/>
          </a:ln>
        </p:spPr>
      </p:pic>
      <p:sp>
        <p:nvSpPr>
          <p:cNvPr id="764" name="Google Shape;764;p79"/>
          <p:cNvSpPr txBox="1"/>
          <p:nvPr/>
        </p:nvSpPr>
        <p:spPr>
          <a:xfrm>
            <a:off x="0" y="4663225"/>
            <a:ext cx="629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UltraFeedback: </a:t>
            </a:r>
            <a:r>
              <a:rPr lang="en" sz="1000" u="sng">
                <a:solidFill>
                  <a:schemeClr val="hlink"/>
                </a:solidFill>
                <a:hlinkClick r:id="rId4"/>
              </a:rPr>
              <a:t>https://arxiv.org/abs/2310.01377</a:t>
            </a:r>
            <a:r>
              <a:rPr lang="en" sz="1000">
                <a:solidFill>
                  <a:schemeClr val="dk2"/>
                </a:solidFill>
              </a:rPr>
              <a:t> </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Model: </a:t>
            </a:r>
            <a:r>
              <a:rPr lang="en" sz="1000" u="sng">
                <a:solidFill>
                  <a:schemeClr val="hlink"/>
                </a:solidFill>
                <a:hlinkClick r:id="rId5"/>
              </a:rPr>
              <a:t>https://huggingface.co/HuggingFaceH4/zephyr-7b-beta</a:t>
            </a:r>
            <a:r>
              <a:rPr lang="en" sz="1000">
                <a:solidFill>
                  <a:schemeClr val="dk2"/>
                </a:solidFill>
              </a:rPr>
              <a:t> </a:t>
            </a:r>
            <a:endParaRPr sz="1000">
              <a:solidFill>
                <a:schemeClr val="dk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RLHF phase: Tulu 2</a:t>
            </a:r>
            <a:endParaRPr/>
          </a:p>
        </p:txBody>
      </p:sp>
      <p:sp>
        <p:nvSpPr>
          <p:cNvPr id="770" name="Google Shape;770;p80"/>
          <p:cNvSpPr txBox="1"/>
          <p:nvPr>
            <p:ph idx="1" type="body"/>
          </p:nvPr>
        </p:nvSpPr>
        <p:spPr>
          <a:xfrm>
            <a:off x="311700" y="1152475"/>
            <a:ext cx="432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model to scale DPO to 70 billion parameters!</a:t>
            </a:r>
            <a:endParaRPr/>
          </a:p>
          <a:p>
            <a:pPr indent="-342900" lvl="0" marL="457200" rtl="0" algn="l">
              <a:spcBef>
                <a:spcPts val="0"/>
              </a:spcBef>
              <a:spcAft>
                <a:spcPts val="0"/>
              </a:spcAft>
              <a:buSzPts val="1800"/>
              <a:buChar char="●"/>
            </a:pPr>
            <a:r>
              <a:rPr lang="en"/>
              <a:t>Strongly validated the Zephyr results.</a:t>
            </a:r>
            <a:endParaRPr/>
          </a:p>
          <a:p>
            <a:pPr indent="-342900" lvl="0" marL="457200" rtl="0" algn="l">
              <a:spcBef>
                <a:spcPts val="0"/>
              </a:spcBef>
              <a:spcAft>
                <a:spcPts val="0"/>
              </a:spcAft>
              <a:buSzPts val="1800"/>
              <a:buChar char="●"/>
            </a:pPr>
            <a:r>
              <a:rPr lang="en"/>
              <a:t>Started the DPO vs. PPO debate for real.</a:t>
            </a:r>
            <a:endParaRPr/>
          </a:p>
          <a:p>
            <a:pPr indent="-342900" lvl="0" marL="457200" rtl="0" algn="l">
              <a:spcBef>
                <a:spcPts val="0"/>
              </a:spcBef>
              <a:spcAft>
                <a:spcPts val="0"/>
              </a:spcAft>
              <a:buSzPts val="1800"/>
              <a:buChar char="●"/>
            </a:pPr>
            <a:r>
              <a:rPr lang="en"/>
              <a:t>MT Bench 70B: 7.89</a:t>
            </a:r>
            <a:endParaRPr/>
          </a:p>
        </p:txBody>
      </p:sp>
      <p:sp>
        <p:nvSpPr>
          <p:cNvPr id="771" name="Google Shape;771;p80"/>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772" name="Google Shape;772;p80"/>
          <p:cNvSpPr txBox="1"/>
          <p:nvPr/>
        </p:nvSpPr>
        <p:spPr>
          <a:xfrm>
            <a:off x="0" y="4663225"/>
            <a:ext cx="629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Model: </a:t>
            </a:r>
            <a:r>
              <a:rPr lang="en" sz="1000" u="sng">
                <a:solidFill>
                  <a:schemeClr val="hlink"/>
                </a:solidFill>
                <a:hlinkClick r:id="rId3"/>
              </a:rPr>
              <a:t>https://huggingface.co/allenai/tulu-2-dpo-70b</a:t>
            </a:r>
            <a:r>
              <a:rPr lang="en" sz="1000">
                <a:solidFill>
                  <a:schemeClr val="dk2"/>
                </a:solidFill>
              </a:rPr>
              <a:t> </a:t>
            </a:r>
            <a:endParaRPr sz="1000">
              <a:solidFill>
                <a:schemeClr val="dk2"/>
              </a:solidFill>
            </a:endParaRPr>
          </a:p>
        </p:txBody>
      </p:sp>
      <p:pic>
        <p:nvPicPr>
          <p:cNvPr id="773" name="Google Shape;773;p80"/>
          <p:cNvPicPr preferRelativeResize="0"/>
          <p:nvPr/>
        </p:nvPicPr>
        <p:blipFill>
          <a:blip r:embed="rId4">
            <a:alphaModFix/>
          </a:blip>
          <a:stretch>
            <a:fillRect/>
          </a:stretch>
        </p:blipFill>
        <p:spPr>
          <a:xfrm>
            <a:off x="4854100" y="1334775"/>
            <a:ext cx="4289899" cy="1326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RLHF phase: SteerLM &amp; Starling</a:t>
            </a:r>
            <a:endParaRPr/>
          </a:p>
        </p:txBody>
      </p:sp>
      <p:sp>
        <p:nvSpPr>
          <p:cNvPr id="779" name="Google Shape;77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Still plenty of models showing that PPO (and RL methods) outperforms DPO!</a:t>
            </a:r>
            <a:endParaRPr/>
          </a:p>
          <a:p>
            <a:pPr indent="-342900" lvl="0" marL="457200" rtl="0" algn="l">
              <a:spcBef>
                <a:spcPts val="1200"/>
              </a:spcBef>
              <a:spcAft>
                <a:spcPts val="0"/>
              </a:spcAft>
              <a:buSzPts val="1800"/>
              <a:buChar char="●"/>
            </a:pPr>
            <a:r>
              <a:rPr lang="en"/>
              <a:t>SteerLM: Attribute conditioned fine-tuning</a:t>
            </a:r>
            <a:endParaRPr/>
          </a:p>
          <a:p>
            <a:pPr indent="-342900" lvl="0" marL="457200" rtl="0" algn="l">
              <a:spcBef>
                <a:spcPts val="0"/>
              </a:spcBef>
              <a:spcAft>
                <a:spcPts val="0"/>
              </a:spcAft>
              <a:buSzPts val="1800"/>
              <a:buChar char="●"/>
            </a:pPr>
            <a:r>
              <a:rPr lang="en"/>
              <a:t>Starling: Introduced new preference dataset, </a:t>
            </a:r>
            <a:r>
              <a:rPr lang="en" u="sng">
                <a:solidFill>
                  <a:schemeClr val="hlink"/>
                </a:solidFill>
                <a:hlinkClick r:id="rId3"/>
              </a:rPr>
              <a:t>Nectar</a:t>
            </a:r>
            <a:r>
              <a:rPr lang="en"/>
              <a:t>, and k-wise reward model loss function (i.e. moving beyond pairwise preferences)</a:t>
            </a:r>
            <a:endParaRPr/>
          </a:p>
          <a:p>
            <a:pPr indent="-317500" lvl="1" marL="914400" rtl="0" algn="l">
              <a:spcBef>
                <a:spcPts val="0"/>
              </a:spcBef>
              <a:spcAft>
                <a:spcPts val="0"/>
              </a:spcAft>
              <a:buSzPts val="1400"/>
              <a:buChar char="○"/>
            </a:pPr>
            <a:r>
              <a:rPr lang="en"/>
              <a:t>MT Bench 7B: 8.09 (beat every model except GPT-4 at the time)</a:t>
            </a:r>
            <a:endParaRPr/>
          </a:p>
        </p:txBody>
      </p:sp>
      <p:sp>
        <p:nvSpPr>
          <p:cNvPr id="780" name="Google Shape;780;p8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781" name="Google Shape;781;p81"/>
          <p:cNvSpPr txBox="1"/>
          <p:nvPr/>
        </p:nvSpPr>
        <p:spPr>
          <a:xfrm>
            <a:off x="0" y="4663225"/>
            <a:ext cx="629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SteerLM</a:t>
            </a:r>
            <a:r>
              <a:rPr lang="en" sz="1000">
                <a:solidFill>
                  <a:schemeClr val="dk2"/>
                </a:solidFill>
              </a:rPr>
              <a:t>: </a:t>
            </a:r>
            <a:r>
              <a:rPr lang="en" sz="1000" u="sng">
                <a:solidFill>
                  <a:schemeClr val="hlink"/>
                </a:solidFill>
                <a:hlinkClick r:id="rId4"/>
              </a:rPr>
              <a:t>https://huggingface.co/nvidia/SteerLM-llama2-13B</a:t>
            </a:r>
            <a:r>
              <a:rPr lang="en" sz="1000">
                <a:solidFill>
                  <a:schemeClr val="dk2"/>
                </a:solidFill>
              </a:rPr>
              <a:t>  </a:t>
            </a:r>
            <a:endParaRPr sz="1000">
              <a:solidFill>
                <a:schemeClr val="dk2"/>
              </a:solidFill>
            </a:endParaRPr>
          </a:p>
          <a:p>
            <a:pPr indent="0" lvl="0" marL="0" rtl="0" algn="l">
              <a:spcBef>
                <a:spcPts val="0"/>
              </a:spcBef>
              <a:spcAft>
                <a:spcPts val="0"/>
              </a:spcAft>
              <a:buNone/>
            </a:pPr>
            <a:r>
              <a:rPr lang="en" sz="1000">
                <a:solidFill>
                  <a:schemeClr val="dk2"/>
                </a:solidFill>
              </a:rPr>
              <a:t>Starling: </a:t>
            </a:r>
            <a:r>
              <a:rPr lang="en" sz="1000" u="sng">
                <a:solidFill>
                  <a:schemeClr val="hlink"/>
                </a:solidFill>
                <a:hlinkClick r:id="rId5"/>
              </a:rPr>
              <a:t>https://huggingface.co/berkeley-nest/Starling-LM-7B-alpha</a:t>
            </a:r>
            <a:r>
              <a:rPr lang="en" sz="1000">
                <a:solidFill>
                  <a:schemeClr val="dk2"/>
                </a:solidFill>
              </a:rPr>
              <a:t> </a:t>
            </a:r>
            <a:endParaRPr sz="1000">
              <a:solidFill>
                <a:schemeClr val="dk2"/>
              </a:solidFill>
            </a:endParaRPr>
          </a:p>
        </p:txBody>
      </p:sp>
      <p:pic>
        <p:nvPicPr>
          <p:cNvPr id="782" name="Google Shape;782;p81"/>
          <p:cNvPicPr preferRelativeResize="0"/>
          <p:nvPr/>
        </p:nvPicPr>
        <p:blipFill>
          <a:blip r:embed="rId6">
            <a:alphaModFix/>
          </a:blip>
          <a:stretch>
            <a:fillRect/>
          </a:stretch>
        </p:blipFill>
        <p:spPr>
          <a:xfrm>
            <a:off x="7938250" y="134625"/>
            <a:ext cx="1114501" cy="1114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rotWithShape="1">
          <a:blip r:embed="rId3">
            <a:alphaModFix/>
          </a:blip>
          <a:srcRect b="0" l="0" r="0" t="0"/>
          <a:stretch/>
        </p:blipFill>
        <p:spPr>
          <a:xfrm>
            <a:off x="1664325" y="3360225"/>
            <a:ext cx="5875623" cy="1500300"/>
          </a:xfrm>
          <a:prstGeom prst="rect">
            <a:avLst/>
          </a:prstGeom>
          <a:noFill/>
          <a:ln>
            <a:noFill/>
          </a:ln>
        </p:spPr>
      </p:pic>
      <p:sp>
        <p:nvSpPr>
          <p:cNvPr id="110" name="Google Shape;110;p19"/>
          <p:cNvSpPr txBox="1"/>
          <p:nvPr/>
        </p:nvSpPr>
        <p:spPr>
          <a:xfrm>
            <a:off x="318600" y="1163275"/>
            <a:ext cx="46911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2018: GPT-1, ELM</a:t>
            </a:r>
            <a:r>
              <a:rPr lang="en" sz="1800">
                <a:solidFill>
                  <a:schemeClr val="dk2"/>
                </a:solidFill>
                <a:latin typeface="Helvetica Neue Light"/>
                <a:ea typeface="Helvetica Neue Light"/>
                <a:cs typeface="Helvetica Neue Light"/>
                <a:sym typeface="Helvetica Neue Light"/>
              </a:rPr>
              <a:t>o</a:t>
            </a:r>
            <a:r>
              <a:rPr b="0" i="0" lang="en" sz="1800" u="none" cap="none" strike="noStrike">
                <a:solidFill>
                  <a:schemeClr val="dk2"/>
                </a:solidFill>
                <a:latin typeface="Helvetica Neue Light"/>
                <a:ea typeface="Helvetica Neue Light"/>
                <a:cs typeface="Helvetica Neue Light"/>
                <a:sym typeface="Helvetica Neue Light"/>
              </a:rPr>
              <a:t> and BERT released</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2019: GPT-2 and scaling laws</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111" name="Google Shape;111;p19"/>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sp>
        <p:nvSpPr>
          <p:cNvPr id="113" name="Google Shape;113;p19"/>
          <p:cNvSpPr txBox="1"/>
          <p:nvPr/>
        </p:nvSpPr>
        <p:spPr>
          <a:xfrm>
            <a:off x="6007175" y="3095250"/>
            <a:ext cx="29658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Light"/>
                <a:ea typeface="Helvetica Neue Light"/>
                <a:cs typeface="Helvetica Neue Light"/>
                <a:sym typeface="Helvetica Neue Light"/>
              </a:rPr>
              <a:t>Radford et al. 201</a:t>
            </a:r>
            <a:r>
              <a:rPr lang="en" sz="1200">
                <a:solidFill>
                  <a:schemeClr val="dk2"/>
                </a:solidFill>
                <a:latin typeface="Helvetica Neue Light"/>
                <a:ea typeface="Helvetica Neue Light"/>
                <a:cs typeface="Helvetica Neue Light"/>
                <a:sym typeface="Helvetica Neue Light"/>
              </a:rPr>
              <a:t>9</a:t>
            </a:r>
            <a:r>
              <a:rPr b="0" i="0" lang="en" sz="1200" u="none" cap="none" strike="noStrike">
                <a:solidFill>
                  <a:schemeClr val="dk2"/>
                </a:solidFill>
                <a:latin typeface="Helvetica Neue Light"/>
                <a:ea typeface="Helvetica Neue Light"/>
                <a:cs typeface="Helvetica Neue Light"/>
                <a:sym typeface="Helvetica Neue Light"/>
              </a:rPr>
              <a:t>, </a:t>
            </a:r>
            <a:r>
              <a:rPr lang="en" sz="1200">
                <a:solidFill>
                  <a:schemeClr val="dk2"/>
                </a:solidFill>
                <a:latin typeface="Helvetica Neue Light"/>
                <a:ea typeface="Helvetica Neue Light"/>
                <a:cs typeface="Helvetica Neue Light"/>
                <a:sym typeface="Helvetica Neue Light"/>
              </a:rPr>
              <a:t>Kaplan</a:t>
            </a:r>
            <a:r>
              <a:rPr b="0" i="0" lang="en" sz="1200" u="none" cap="none" strike="noStrike">
                <a:solidFill>
                  <a:schemeClr val="dk2"/>
                </a:solidFill>
                <a:latin typeface="Helvetica Neue Light"/>
                <a:ea typeface="Helvetica Neue Light"/>
                <a:cs typeface="Helvetica Neue Light"/>
                <a:sym typeface="Helvetica Neue Light"/>
              </a:rPr>
              <a:t> et al. </a:t>
            </a:r>
            <a:r>
              <a:rPr lang="en" sz="1200">
                <a:solidFill>
                  <a:schemeClr val="dk2"/>
                </a:solidFill>
                <a:latin typeface="Helvetica Neue Light"/>
                <a:ea typeface="Helvetica Neue Light"/>
                <a:cs typeface="Helvetica Neue Light"/>
                <a:sym typeface="Helvetica Neue Light"/>
              </a:rPr>
              <a:t>2020</a:t>
            </a:r>
            <a:endParaRPr b="0" i="0" sz="1200" u="none" cap="none" strike="noStrike">
              <a:solidFill>
                <a:schemeClr val="dk2"/>
              </a:solidFill>
              <a:latin typeface="Helvetica Neue Light"/>
              <a:ea typeface="Helvetica Neue Light"/>
              <a:cs typeface="Helvetica Neue Light"/>
              <a:sym typeface="Helvetica Neue Light"/>
            </a:endParaRPr>
          </a:p>
        </p:txBody>
      </p:sp>
      <p:sp>
        <p:nvSpPr>
          <p:cNvPr id="114" name="Google Shape;114;p1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2"/>
          <p:cNvPicPr preferRelativeResize="0"/>
          <p:nvPr/>
        </p:nvPicPr>
        <p:blipFill>
          <a:blip r:embed="rId3">
            <a:alphaModFix/>
          </a:blip>
          <a:stretch>
            <a:fillRect/>
          </a:stretch>
        </p:blipFill>
        <p:spPr>
          <a:xfrm>
            <a:off x="2097975" y="4419525"/>
            <a:ext cx="347900" cy="347900"/>
          </a:xfrm>
          <a:prstGeom prst="rect">
            <a:avLst/>
          </a:prstGeom>
          <a:noFill/>
          <a:ln>
            <a:noFill/>
          </a:ln>
        </p:spPr>
      </p:pic>
      <p:sp>
        <p:nvSpPr>
          <p:cNvPr id="788" name="Google Shape;788;p82"/>
          <p:cNvSpPr txBox="1"/>
          <p:nvPr>
            <p:ph type="title"/>
          </p:nvPr>
        </p:nvSpPr>
        <p:spPr>
          <a:xfrm>
            <a:off x="311700" y="13067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Chapter 4: Modern ecosystem</a:t>
            </a:r>
            <a:endParaRPr/>
          </a:p>
        </p:txBody>
      </p:sp>
      <p:pic>
        <p:nvPicPr>
          <p:cNvPr id="789" name="Google Shape;789;p82"/>
          <p:cNvPicPr preferRelativeResize="0"/>
          <p:nvPr/>
        </p:nvPicPr>
        <p:blipFill>
          <a:blip r:embed="rId4">
            <a:alphaModFix/>
          </a:blip>
          <a:stretch>
            <a:fillRect/>
          </a:stretch>
        </p:blipFill>
        <p:spPr>
          <a:xfrm>
            <a:off x="1702" y="2402069"/>
            <a:ext cx="9144003" cy="2741432"/>
          </a:xfrm>
          <a:prstGeom prst="rect">
            <a:avLst/>
          </a:prstGeom>
          <a:noFill/>
          <a:ln>
            <a:noFill/>
          </a:ln>
        </p:spPr>
      </p:pic>
      <p:sp>
        <p:nvSpPr>
          <p:cNvPr id="790" name="Google Shape;79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Diversity of models and more players</a:t>
            </a:r>
            <a:endParaRPr/>
          </a:p>
        </p:txBody>
      </p:sp>
      <p:sp>
        <p:nvSpPr>
          <p:cNvPr id="796" name="Google Shape;796;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Examples:</a:t>
            </a:r>
            <a:endParaRPr/>
          </a:p>
          <a:p>
            <a:pPr indent="-342900" lvl="0" marL="457200" rtl="0" algn="l">
              <a:spcBef>
                <a:spcPts val="1200"/>
              </a:spcBef>
              <a:spcAft>
                <a:spcPts val="0"/>
              </a:spcAft>
              <a:buSzPts val="1800"/>
              <a:buChar char="●"/>
            </a:pPr>
            <a:r>
              <a:rPr lang="en" u="sng">
                <a:solidFill>
                  <a:schemeClr val="hlink"/>
                </a:solidFill>
                <a:hlinkClick r:id="rId3"/>
              </a:rPr>
              <a:t>Genstruct</a:t>
            </a:r>
            <a:r>
              <a:rPr lang="en"/>
              <a:t> from NousResearch: </a:t>
            </a:r>
            <a:r>
              <a:rPr i="1" lang="en"/>
              <a:t>model for rephrasing any text into instructions</a:t>
            </a:r>
            <a:endParaRPr i="1"/>
          </a:p>
          <a:p>
            <a:pPr indent="-342900" lvl="0" marL="457200" rtl="0" algn="l">
              <a:spcBef>
                <a:spcPts val="0"/>
              </a:spcBef>
              <a:spcAft>
                <a:spcPts val="0"/>
              </a:spcAft>
              <a:buSzPts val="1800"/>
              <a:buChar char="●"/>
            </a:pPr>
            <a:r>
              <a:rPr lang="en" u="sng">
                <a:solidFill>
                  <a:schemeClr val="hlink"/>
                </a:solidFill>
                <a:hlinkClick r:id="rId4"/>
              </a:rPr>
              <a:t>OLMo-Instruct</a:t>
            </a:r>
            <a:r>
              <a:rPr lang="en"/>
              <a:t> from AI2: truly </a:t>
            </a:r>
            <a:r>
              <a:rPr i="1" lang="en"/>
              <a:t>open-source</a:t>
            </a:r>
            <a:r>
              <a:rPr lang="en"/>
              <a:t> models.</a:t>
            </a:r>
            <a:endParaRPr/>
          </a:p>
          <a:p>
            <a:pPr indent="-342900" lvl="0" marL="457200" rtl="0" algn="l">
              <a:spcBef>
                <a:spcPts val="0"/>
              </a:spcBef>
              <a:spcAft>
                <a:spcPts val="0"/>
              </a:spcAft>
              <a:buSzPts val="1800"/>
              <a:buChar char="●"/>
            </a:pPr>
            <a:r>
              <a:rPr lang="en"/>
              <a:t>More players such as Databricks </a:t>
            </a:r>
            <a:r>
              <a:rPr lang="en" u="sng">
                <a:solidFill>
                  <a:schemeClr val="hlink"/>
                </a:solidFill>
                <a:hlinkClick r:id="rId5"/>
              </a:rPr>
              <a:t>DBRX</a:t>
            </a:r>
            <a:r>
              <a:rPr lang="en"/>
              <a:t> and </a:t>
            </a:r>
            <a:r>
              <a:rPr lang="en" u="sng">
                <a:solidFill>
                  <a:schemeClr val="hlink"/>
                </a:solidFill>
                <a:hlinkClick r:id="rId6"/>
              </a:rPr>
              <a:t>Cohere’s Command R+</a:t>
            </a:r>
            <a:r>
              <a:rPr lang="en"/>
              <a:t> (first open model to pass GPT-4 on ChatBotArena)</a:t>
            </a:r>
            <a:endParaRPr/>
          </a:p>
          <a:p>
            <a:pPr indent="-342900" lvl="0" marL="457200" rtl="0" algn="l">
              <a:spcBef>
                <a:spcPts val="0"/>
              </a:spcBef>
              <a:spcAft>
                <a:spcPts val="0"/>
              </a:spcAft>
              <a:buSzPts val="1800"/>
              <a:buChar char="●"/>
            </a:pPr>
            <a:r>
              <a:rPr lang="en"/>
              <a:t>Research models such as Microsoft </a:t>
            </a:r>
            <a:r>
              <a:rPr lang="en" u="sng">
                <a:solidFill>
                  <a:schemeClr val="hlink"/>
                </a:solidFill>
                <a:hlinkClick r:id="rId7"/>
              </a:rPr>
              <a:t>Rho</a:t>
            </a:r>
            <a:r>
              <a:rPr lang="en"/>
              <a:t> (reward model weighted pretraining)</a:t>
            </a:r>
            <a:endParaRPr/>
          </a:p>
          <a:p>
            <a:pPr indent="-342900" lvl="0" marL="457200" rtl="0" algn="l">
              <a:spcBef>
                <a:spcPts val="0"/>
              </a:spcBef>
              <a:spcAft>
                <a:spcPts val="0"/>
              </a:spcAft>
              <a:buSzPts val="1800"/>
              <a:buChar char="●"/>
            </a:pPr>
            <a:r>
              <a:rPr lang="en"/>
              <a:t>Multilingual fine-tuning with </a:t>
            </a:r>
            <a:r>
              <a:rPr lang="en" u="sng">
                <a:solidFill>
                  <a:schemeClr val="hlink"/>
                </a:solidFill>
                <a:hlinkClick r:id="rId8"/>
              </a:rPr>
              <a:t>Aya</a:t>
            </a:r>
            <a:r>
              <a:rPr lang="en"/>
              <a:t> </a:t>
            </a:r>
            <a:endParaRPr/>
          </a:p>
          <a:p>
            <a:pPr indent="-342900" lvl="0" marL="457200" rtl="0" algn="l">
              <a:spcBef>
                <a:spcPts val="0"/>
              </a:spcBef>
              <a:spcAft>
                <a:spcPts val="0"/>
              </a:spcAft>
              <a:buSzPts val="1800"/>
              <a:buChar char="●"/>
            </a:pPr>
            <a:r>
              <a:rPr lang="en"/>
              <a:t>More MoE models (</a:t>
            </a:r>
            <a:r>
              <a:rPr lang="en" u="sng">
                <a:solidFill>
                  <a:schemeClr val="hlink"/>
                </a:solidFill>
                <a:hlinkClick r:id="rId9"/>
              </a:rPr>
              <a:t>JetMoE</a:t>
            </a:r>
            <a:r>
              <a:rPr lang="en"/>
              <a:t>, </a:t>
            </a:r>
            <a:r>
              <a:rPr lang="en" u="sng">
                <a:solidFill>
                  <a:schemeClr val="hlink"/>
                </a:solidFill>
                <a:hlinkClick r:id="rId10"/>
              </a:rPr>
              <a:t>Qwen Moe</a:t>
            </a:r>
            <a:r>
              <a:rPr lang="en"/>
              <a:t>,...)</a:t>
            </a:r>
            <a:endParaRPr/>
          </a:p>
          <a:p>
            <a:pPr indent="-342900" lvl="0" marL="457200" rtl="0" algn="l">
              <a:spcBef>
                <a:spcPts val="0"/>
              </a:spcBef>
              <a:spcAft>
                <a:spcPts val="0"/>
              </a:spcAft>
              <a:buSzPts val="1800"/>
              <a:buChar char="●"/>
            </a:pPr>
            <a:r>
              <a:rPr lang="en"/>
              <a:t>State-space models such as </a:t>
            </a:r>
            <a:r>
              <a:rPr lang="en" u="sng">
                <a:solidFill>
                  <a:schemeClr val="hlink"/>
                </a:solidFill>
                <a:hlinkClick r:id="rId11"/>
              </a:rPr>
              <a:t>Jamba</a:t>
            </a:r>
            <a:endParaRPr/>
          </a:p>
        </p:txBody>
      </p:sp>
      <p:sp>
        <p:nvSpPr>
          <p:cNvPr id="797" name="Google Shape;797;p83"/>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Llama 3</a:t>
            </a:r>
            <a:endParaRPr/>
          </a:p>
        </p:txBody>
      </p:sp>
      <p:sp>
        <p:nvSpPr>
          <p:cNvPr id="803" name="Google Shape;803;p84"/>
          <p:cNvSpPr txBox="1"/>
          <p:nvPr>
            <p:ph idx="1" type="body"/>
          </p:nvPr>
        </p:nvSpPr>
        <p:spPr>
          <a:xfrm>
            <a:off x="183875" y="1152475"/>
            <a:ext cx="402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about scaling than alignment. TBD if they </a:t>
            </a:r>
            <a:r>
              <a:rPr lang="en"/>
              <a:t>solved</a:t>
            </a:r>
            <a:r>
              <a:rPr lang="en"/>
              <a:t> the Llama 2 refusals problem.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875"/>
              <a:t>More here: </a:t>
            </a:r>
            <a:r>
              <a:rPr lang="en" sz="875" u="sng">
                <a:solidFill>
                  <a:schemeClr val="hlink"/>
                </a:solidFill>
                <a:hlinkClick r:id="rId3"/>
              </a:rPr>
              <a:t>www.interconnects.ai/p/llama-3-and-scaling-open-llms</a:t>
            </a:r>
            <a:r>
              <a:rPr lang="en" sz="875"/>
              <a:t> </a:t>
            </a:r>
            <a:endParaRPr sz="875"/>
          </a:p>
        </p:txBody>
      </p:sp>
      <p:sp>
        <p:nvSpPr>
          <p:cNvPr id="804" name="Google Shape;804;p84"/>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805" name="Google Shape;805;p84"/>
          <p:cNvPicPr preferRelativeResize="0"/>
          <p:nvPr/>
        </p:nvPicPr>
        <p:blipFill>
          <a:blip r:embed="rId4">
            <a:alphaModFix/>
          </a:blip>
          <a:stretch>
            <a:fillRect/>
          </a:stretch>
        </p:blipFill>
        <p:spPr>
          <a:xfrm>
            <a:off x="3864450" y="1257875"/>
            <a:ext cx="5193851" cy="32055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Current directions</a:t>
            </a:r>
            <a:endParaRPr/>
          </a:p>
        </p:txBody>
      </p:sp>
      <p:sp>
        <p:nvSpPr>
          <p:cNvPr id="811" name="Google Shape;81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8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Aligning open language models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vs. closed aligned models</a:t>
            </a:r>
            <a:endParaRPr/>
          </a:p>
        </p:txBody>
      </p:sp>
      <p:sp>
        <p:nvSpPr>
          <p:cNvPr id="818" name="Google Shape;818;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19" name="Google Shape;819;p86"/>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Lambert: </a:t>
            </a:r>
            <a:fld id="{00000000-1234-1234-1234-123412341234}" type="slidenum">
              <a:rPr lang="en"/>
              <a:t>‹#›</a:t>
            </a:fld>
            <a:endParaRPr/>
          </a:p>
        </p:txBody>
      </p:sp>
      <p:pic>
        <p:nvPicPr>
          <p:cNvPr id="820" name="Google Shape;820;p86"/>
          <p:cNvPicPr preferRelativeResize="0"/>
          <p:nvPr/>
        </p:nvPicPr>
        <p:blipFill>
          <a:blip r:embed="rId3">
            <a:alphaModFix/>
          </a:blip>
          <a:stretch>
            <a:fillRect/>
          </a:stretch>
        </p:blipFill>
        <p:spPr>
          <a:xfrm>
            <a:off x="637076" y="575275"/>
            <a:ext cx="6927998" cy="4570800"/>
          </a:xfrm>
          <a:prstGeom prst="rect">
            <a:avLst/>
          </a:prstGeom>
          <a:noFill/>
          <a:ln>
            <a:noFill/>
          </a:ln>
        </p:spPr>
      </p:pic>
      <p:sp>
        <p:nvSpPr>
          <p:cNvPr id="821" name="Google Shape;821;p86"/>
          <p:cNvSpPr txBox="1"/>
          <p:nvPr/>
        </p:nvSpPr>
        <p:spPr>
          <a:xfrm>
            <a:off x="6481675" y="0"/>
            <a:ext cx="267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Image credit</a:t>
            </a:r>
            <a:r>
              <a:rPr lang="en" sz="1800">
                <a:solidFill>
                  <a:schemeClr val="dk2"/>
                </a:solidFill>
              </a:rPr>
              <a:t>:</a:t>
            </a:r>
            <a:endParaRPr sz="1800">
              <a:solidFill>
                <a:schemeClr val="dk2"/>
              </a:solidFill>
            </a:endParaRPr>
          </a:p>
          <a:p>
            <a:pPr indent="0" lvl="0" marL="0" rtl="0" algn="l">
              <a:spcBef>
                <a:spcPts val="0"/>
              </a:spcBef>
              <a:spcAft>
                <a:spcPts val="0"/>
              </a:spcAft>
              <a:buNone/>
            </a:pPr>
            <a:r>
              <a:rPr lang="en" sz="1800">
                <a:solidFill>
                  <a:schemeClr val="dk2"/>
                </a:solidFill>
              </a:rPr>
              <a:t>Maxime Labonne</a:t>
            </a:r>
            <a:endParaRPr sz="1800">
              <a:solidFill>
                <a:schemeClr val="dk2"/>
              </a:solidFill>
            </a:endParaRPr>
          </a:p>
        </p:txBody>
      </p:sp>
      <p:sp>
        <p:nvSpPr>
          <p:cNvPr id="822" name="Google Shape;822;p86"/>
          <p:cNvSpPr/>
          <p:nvPr/>
        </p:nvSpPr>
        <p:spPr>
          <a:xfrm>
            <a:off x="4828850" y="3266825"/>
            <a:ext cx="51000" cy="51000"/>
          </a:xfrm>
          <a:prstGeom prst="ellipse">
            <a:avLst/>
          </a:prstGeom>
          <a:solidFill>
            <a:srgbClr val="31CF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3" name="Google Shape;823;p86"/>
          <p:cNvSpPr txBox="1"/>
          <p:nvPr/>
        </p:nvSpPr>
        <p:spPr>
          <a:xfrm>
            <a:off x="4639025" y="3233975"/>
            <a:ext cx="591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2"/>
                </a:solidFill>
              </a:rPr>
              <a:t>Tulu 2 70B</a:t>
            </a:r>
            <a:endParaRPr b="1" sz="600">
              <a:solidFill>
                <a:schemeClr val="dk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directions</a:t>
            </a:r>
            <a:endParaRPr/>
          </a:p>
        </p:txBody>
      </p:sp>
      <p:sp>
        <p:nvSpPr>
          <p:cNvPr id="829" name="Google Shape;829;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b="1" lang="en"/>
              <a:t>Data! Data! Data!</a:t>
            </a:r>
            <a:r>
              <a:rPr lang="en"/>
              <a:t> We are </a:t>
            </a:r>
            <a:r>
              <a:rPr i="1" lang="en"/>
              <a:t>severely limited</a:t>
            </a:r>
            <a:r>
              <a:rPr lang="en"/>
              <a:t> on experimentation by having too few preference datasets (Anthropic HH, UltraFeedback, and Nectar are main three).</a:t>
            </a:r>
            <a:endParaRPr/>
          </a:p>
          <a:p>
            <a:pPr indent="-342900" lvl="0" marL="457200" rtl="0" algn="l">
              <a:spcBef>
                <a:spcPts val="0"/>
              </a:spcBef>
              <a:spcAft>
                <a:spcPts val="0"/>
              </a:spcAft>
              <a:buSzPts val="1800"/>
              <a:buAutoNum type="arabicPeriod"/>
            </a:pPr>
            <a:r>
              <a:rPr b="1" lang="en"/>
              <a:t>Continuing to improve DPO</a:t>
            </a:r>
            <a:r>
              <a:rPr lang="en"/>
              <a:t>: </a:t>
            </a:r>
            <a:r>
              <a:rPr i="1" lang="en"/>
              <a:t>tons</a:t>
            </a:r>
            <a:r>
              <a:rPr lang="en"/>
              <a:t> of papers iterating on the method (</a:t>
            </a:r>
            <a:r>
              <a:rPr lang="en" u="sng">
                <a:solidFill>
                  <a:schemeClr val="hlink"/>
                </a:solidFill>
                <a:hlinkClick r:id="rId3"/>
              </a:rPr>
              <a:t>ORPO</a:t>
            </a:r>
            <a:r>
              <a:rPr lang="en"/>
              <a:t>, </a:t>
            </a:r>
            <a:r>
              <a:rPr lang="en" u="sng">
                <a:solidFill>
                  <a:schemeClr val="hlink"/>
                </a:solidFill>
                <a:hlinkClick r:id="rId4"/>
              </a:rPr>
              <a:t>cDPO</a:t>
            </a:r>
            <a:r>
              <a:rPr lang="en"/>
              <a:t>, </a:t>
            </a:r>
            <a:r>
              <a:rPr lang="en" u="sng">
                <a:solidFill>
                  <a:schemeClr val="hlink"/>
                </a:solidFill>
                <a:hlinkClick r:id="rId5"/>
              </a:rPr>
              <a:t>IPO</a:t>
            </a:r>
            <a:r>
              <a:rPr lang="en"/>
              <a:t>, </a:t>
            </a:r>
            <a:r>
              <a:rPr lang="en" u="sng">
                <a:solidFill>
                  <a:schemeClr val="hlink"/>
                </a:solidFill>
                <a:hlinkClick r:id="rId6"/>
              </a:rPr>
              <a:t>BCO</a:t>
            </a:r>
            <a:r>
              <a:rPr lang="en"/>
              <a:t>, </a:t>
            </a:r>
            <a:r>
              <a:rPr lang="en" u="sng">
                <a:solidFill>
                  <a:schemeClr val="hlink"/>
                </a:solidFill>
                <a:hlinkClick r:id="rId7"/>
              </a:rPr>
              <a:t>KTO</a:t>
            </a:r>
            <a:r>
              <a:rPr lang="en"/>
              <a:t>, </a:t>
            </a:r>
            <a:r>
              <a:rPr lang="en" u="sng">
                <a:solidFill>
                  <a:schemeClr val="hlink"/>
                </a:solidFill>
                <a:hlinkClick r:id="rId8"/>
              </a:rPr>
              <a:t>DNO</a:t>
            </a:r>
            <a:r>
              <a:rPr lang="en"/>
              <a:t>, </a:t>
            </a:r>
            <a:r>
              <a:rPr lang="en" u="sng">
                <a:solidFill>
                  <a:schemeClr val="hlink"/>
                </a:solidFill>
                <a:hlinkClick r:id="rId9"/>
              </a:rPr>
              <a:t>sDPO</a:t>
            </a:r>
            <a:r>
              <a:rPr lang="en"/>
              <a:t>, etc)</a:t>
            </a:r>
            <a:endParaRPr/>
          </a:p>
          <a:p>
            <a:pPr indent="-342900" lvl="0" marL="457200" rtl="0" algn="l">
              <a:spcBef>
                <a:spcPts val="0"/>
              </a:spcBef>
              <a:spcAft>
                <a:spcPts val="0"/>
              </a:spcAft>
              <a:buSzPts val="1800"/>
              <a:buAutoNum type="arabicPeriod"/>
            </a:pPr>
            <a:r>
              <a:rPr b="1" lang="en"/>
              <a:t>More model sizes</a:t>
            </a:r>
            <a:r>
              <a:rPr lang="en"/>
              <a:t>: Most alignment research happened at 7 or 13B parameter scale. Expand up and down!</a:t>
            </a:r>
            <a:endParaRPr/>
          </a:p>
          <a:p>
            <a:pPr indent="-342900" lvl="0" marL="457200" rtl="0" algn="l">
              <a:spcBef>
                <a:spcPts val="0"/>
              </a:spcBef>
              <a:spcAft>
                <a:spcPts val="0"/>
              </a:spcAft>
              <a:buSzPts val="1800"/>
              <a:buAutoNum type="arabicPeriod"/>
            </a:pPr>
            <a:r>
              <a:rPr b="1" lang="en"/>
              <a:t>Specific evaluations</a:t>
            </a:r>
            <a:r>
              <a:rPr lang="en"/>
              <a:t>: How do we get more specific evaluations than ChatBotArena?</a:t>
            </a:r>
            <a:endParaRPr/>
          </a:p>
          <a:p>
            <a:pPr indent="-342900" lvl="0" marL="457200" rtl="0" algn="l">
              <a:spcBef>
                <a:spcPts val="0"/>
              </a:spcBef>
              <a:spcAft>
                <a:spcPts val="0"/>
              </a:spcAft>
              <a:buSzPts val="1800"/>
              <a:buAutoNum type="arabicPeriod"/>
            </a:pPr>
            <a:r>
              <a:rPr b="1" lang="en"/>
              <a:t>Personalization</a:t>
            </a:r>
            <a:r>
              <a:rPr lang="en"/>
              <a:t>: A large motivation behind local models, young area academically</a:t>
            </a:r>
            <a:endParaRPr/>
          </a:p>
        </p:txBody>
      </p:sp>
      <p:sp>
        <p:nvSpPr>
          <p:cNvPr id="830" name="Google Shape;830;p87"/>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831" name="Google Shape;831;p87"/>
          <p:cNvSpPr txBox="1"/>
          <p:nvPr/>
        </p:nvSpPr>
        <p:spPr>
          <a:xfrm>
            <a:off x="0" y="4703625"/>
            <a:ext cx="588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I cover these topics regularly on my blog </a:t>
            </a:r>
            <a:r>
              <a:rPr lang="en" sz="1500" u="sng">
                <a:solidFill>
                  <a:schemeClr val="hlink"/>
                </a:solidFill>
                <a:hlinkClick r:id="rId10"/>
              </a:rPr>
              <a:t>www.interconnects.ai</a:t>
            </a:r>
            <a:r>
              <a:rPr lang="en" sz="1500">
                <a:solidFill>
                  <a:schemeClr val="dk2"/>
                </a:solidFill>
              </a:rPr>
              <a:t> </a:t>
            </a:r>
            <a:endParaRPr sz="1500">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open alignment is happening</a:t>
            </a:r>
            <a:endParaRPr/>
          </a:p>
        </p:txBody>
      </p:sp>
      <p:sp>
        <p:nvSpPr>
          <p:cNvPr id="837" name="Google Shape;837;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AI2</a:t>
            </a:r>
            <a:r>
              <a:rPr lang="en"/>
              <a:t> </a:t>
            </a:r>
            <a:r>
              <a:rPr lang="en"/>
              <a:t>(self bias):</a:t>
            </a:r>
            <a:r>
              <a:rPr lang="en"/>
              <a:t> Tulu models, OLMo-Adapt, dataset releases</a:t>
            </a:r>
            <a:endParaRPr/>
          </a:p>
          <a:p>
            <a:pPr indent="-342900" lvl="0" marL="457200" rtl="0" algn="l">
              <a:spcBef>
                <a:spcPts val="0"/>
              </a:spcBef>
              <a:spcAft>
                <a:spcPts val="0"/>
              </a:spcAft>
              <a:buSzPts val="1800"/>
              <a:buChar char="●"/>
            </a:pPr>
            <a:r>
              <a:rPr lang="en" u="sng">
                <a:solidFill>
                  <a:schemeClr val="hlink"/>
                </a:solidFill>
                <a:hlinkClick r:id="rId4"/>
              </a:rPr>
              <a:t>HuggingFaceH4</a:t>
            </a:r>
            <a:r>
              <a:rPr lang="en"/>
              <a:t>: Quick releases on new base models, recipes for new techniques (e.g. ORPO / CAI), other tools</a:t>
            </a:r>
            <a:endParaRPr/>
          </a:p>
          <a:p>
            <a:pPr indent="-342900" lvl="0" marL="457200" rtl="0" algn="l">
              <a:spcBef>
                <a:spcPts val="0"/>
              </a:spcBef>
              <a:spcAft>
                <a:spcPts val="0"/>
              </a:spcAft>
              <a:buSzPts val="1800"/>
              <a:buChar char="●"/>
            </a:pPr>
            <a:r>
              <a:rPr lang="en" u="sng">
                <a:solidFill>
                  <a:schemeClr val="hlink"/>
                </a:solidFill>
                <a:hlinkClick r:id="rId5"/>
              </a:rPr>
              <a:t>Berkeley-Nest</a:t>
            </a:r>
            <a:r>
              <a:rPr lang="en"/>
              <a:t>/</a:t>
            </a:r>
            <a:r>
              <a:rPr lang="en" u="sng">
                <a:solidFill>
                  <a:schemeClr val="hlink"/>
                </a:solidFill>
                <a:hlinkClick r:id="rId6"/>
              </a:rPr>
              <a:t>Nexusflow</a:t>
            </a:r>
            <a:r>
              <a:rPr lang="en"/>
              <a:t>: Nectar dataset / Starling models</a:t>
            </a:r>
            <a:endParaRPr/>
          </a:p>
          <a:p>
            <a:pPr indent="-342900" lvl="0" marL="457200" rtl="0" algn="l">
              <a:spcBef>
                <a:spcPts val="0"/>
              </a:spcBef>
              <a:spcAft>
                <a:spcPts val="0"/>
              </a:spcAft>
              <a:buSzPts val="1800"/>
              <a:buChar char="●"/>
            </a:pPr>
            <a:r>
              <a:rPr lang="en" u="sng">
                <a:solidFill>
                  <a:schemeClr val="hlink"/>
                </a:solidFill>
                <a:hlinkClick r:id="rId7"/>
              </a:rPr>
              <a:t>NousResearch</a:t>
            </a:r>
            <a:r>
              <a:rPr lang="en"/>
              <a:t>: Hermes fine-tuning models, datasets, and other</a:t>
            </a:r>
            <a:endParaRPr/>
          </a:p>
          <a:p>
            <a:pPr indent="-342900" lvl="0" marL="457200" rtl="0" algn="l">
              <a:spcBef>
                <a:spcPts val="0"/>
              </a:spcBef>
              <a:spcAft>
                <a:spcPts val="0"/>
              </a:spcAft>
              <a:buSzPts val="1800"/>
              <a:buChar char="●"/>
            </a:pPr>
            <a:r>
              <a:rPr lang="en" u="sng">
                <a:solidFill>
                  <a:schemeClr val="hlink"/>
                </a:solidFill>
                <a:hlinkClick r:id="rId8"/>
              </a:rPr>
              <a:t>OpenBMB</a:t>
            </a:r>
            <a:r>
              <a:rPr lang="en"/>
              <a:t>: Preference datasets, reward models, and more</a:t>
            </a:r>
            <a:endParaRPr/>
          </a:p>
          <a:p>
            <a:pPr indent="-342900" lvl="0" marL="457200" rtl="0" algn="l">
              <a:spcBef>
                <a:spcPts val="0"/>
              </a:spcBef>
              <a:spcAft>
                <a:spcPts val="0"/>
              </a:spcAft>
              <a:buSzPts val="1800"/>
              <a:buChar char="●"/>
            </a:pPr>
            <a:r>
              <a:rPr lang="en" u="sng">
                <a:solidFill>
                  <a:schemeClr val="hlink"/>
                </a:solidFill>
                <a:hlinkClick r:id="rId9"/>
              </a:rPr>
              <a:t>Argilla</a:t>
            </a:r>
            <a:r>
              <a:rPr lang="en"/>
              <a:t>: Open preference datasets and resulting models</a:t>
            </a:r>
            <a:endParaRPr/>
          </a:p>
          <a:p>
            <a:pPr indent="-342900" lvl="0" marL="457200" rtl="0" algn="l">
              <a:spcBef>
                <a:spcPts val="0"/>
              </a:spcBef>
              <a:spcAft>
                <a:spcPts val="0"/>
              </a:spcAft>
              <a:buSzPts val="1800"/>
              <a:buChar char="●"/>
            </a:pPr>
            <a:r>
              <a:rPr lang="en"/>
              <a:t>Some HuggingFace users</a:t>
            </a:r>
            <a:endParaRPr/>
          </a:p>
          <a:p>
            <a:pPr indent="-317500" lvl="1" marL="914400" rtl="0" algn="l">
              <a:spcBef>
                <a:spcPts val="0"/>
              </a:spcBef>
              <a:spcAft>
                <a:spcPts val="0"/>
              </a:spcAft>
              <a:buSzPts val="1400"/>
              <a:buChar char="○"/>
            </a:pPr>
            <a:r>
              <a:rPr lang="en" u="sng">
                <a:solidFill>
                  <a:schemeClr val="hlink"/>
                </a:solidFill>
                <a:hlinkClick r:id="rId10"/>
              </a:rPr>
              <a:t>Maxime Labonne</a:t>
            </a:r>
            <a:r>
              <a:rPr lang="en"/>
              <a:t>: Model merging &amp; other fine-tunes</a:t>
            </a:r>
            <a:endParaRPr/>
          </a:p>
          <a:p>
            <a:pPr indent="-317500" lvl="1" marL="914400" rtl="0" algn="l">
              <a:spcBef>
                <a:spcPts val="0"/>
              </a:spcBef>
              <a:spcAft>
                <a:spcPts val="0"/>
              </a:spcAft>
              <a:buSzPts val="1400"/>
              <a:buChar char="○"/>
            </a:pPr>
            <a:r>
              <a:rPr lang="en" u="sng">
                <a:solidFill>
                  <a:schemeClr val="hlink"/>
                </a:solidFill>
                <a:hlinkClick r:id="rId11"/>
              </a:rPr>
              <a:t>Jon Durbin</a:t>
            </a:r>
            <a:r>
              <a:rPr lang="en"/>
              <a:t>: More model merges &amp; other fine-tunes</a:t>
            </a:r>
            <a:endParaRPr/>
          </a:p>
        </p:txBody>
      </p:sp>
      <p:sp>
        <p:nvSpPr>
          <p:cNvPr id="838" name="Google Shape;838;p88"/>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
        <p:nvSpPr>
          <p:cNvPr id="839" name="Google Shape;839;p88"/>
          <p:cNvSpPr txBox="1"/>
          <p:nvPr/>
        </p:nvSpPr>
        <p:spPr>
          <a:xfrm>
            <a:off x="0" y="4703625"/>
            <a:ext cx="588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I cover these topics regularly on my blog </a:t>
            </a:r>
            <a:r>
              <a:rPr lang="en" sz="1500" u="sng">
                <a:solidFill>
                  <a:schemeClr val="hlink"/>
                </a:solidFill>
                <a:hlinkClick r:id="rId12"/>
              </a:rPr>
              <a:t>www.interconnects.ai</a:t>
            </a:r>
            <a:r>
              <a:rPr lang="en" sz="1500">
                <a:solidFill>
                  <a:schemeClr val="dk2"/>
                </a:solidFill>
              </a:rPr>
              <a:t> </a:t>
            </a:r>
            <a:endParaRPr sz="1500">
              <a:solidFill>
                <a:schemeClr val="dk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Questions</a:t>
            </a:r>
            <a:endParaRPr/>
          </a:p>
        </p:txBody>
      </p:sp>
      <p:sp>
        <p:nvSpPr>
          <p:cNvPr id="845" name="Google Shape;845;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Contact: nathan at natolambert dot com</a:t>
            </a:r>
            <a:endParaRPr/>
          </a:p>
          <a:p>
            <a:pPr indent="0" lvl="0" marL="0" rtl="0" algn="l">
              <a:spcBef>
                <a:spcPts val="1200"/>
              </a:spcBef>
              <a:spcAft>
                <a:spcPts val="0"/>
              </a:spcAft>
              <a:buNone/>
            </a:pPr>
            <a:r>
              <a:rPr lang="en"/>
              <a:t>Socials: @natolambert</a:t>
            </a:r>
            <a:endParaRPr/>
          </a:p>
          <a:p>
            <a:pPr indent="0" lvl="0" marL="0" rtl="0" algn="l">
              <a:spcBef>
                <a:spcPts val="1200"/>
              </a:spcBef>
              <a:spcAft>
                <a:spcPts val="0"/>
              </a:spcAft>
              <a:buNone/>
            </a:pPr>
            <a:r>
              <a:rPr lang="en"/>
              <a:t>Writing: interconnects.ai</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Thanks to many teammates at HuggingFace and AI2 for supporting this journey!</a:t>
            </a:r>
            <a:endParaRPr/>
          </a:p>
        </p:txBody>
      </p:sp>
      <p:sp>
        <p:nvSpPr>
          <p:cNvPr id="846" name="Google Shape;846;p89"/>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pic>
        <p:nvPicPr>
          <p:cNvPr id="847" name="Google Shape;847;p89"/>
          <p:cNvPicPr preferRelativeResize="0"/>
          <p:nvPr/>
        </p:nvPicPr>
        <p:blipFill>
          <a:blip r:embed="rId3">
            <a:alphaModFix/>
          </a:blip>
          <a:stretch>
            <a:fillRect/>
          </a:stretch>
        </p:blipFill>
        <p:spPr>
          <a:xfrm>
            <a:off x="5617550" y="595350"/>
            <a:ext cx="2795474" cy="2795474"/>
          </a:xfrm>
          <a:prstGeom prst="rect">
            <a:avLst/>
          </a:prstGeom>
          <a:noFill/>
          <a:ln>
            <a:noFill/>
          </a:ln>
        </p:spPr>
      </p:pic>
      <p:pic>
        <p:nvPicPr>
          <p:cNvPr id="848" name="Google Shape;848;p89"/>
          <p:cNvPicPr preferRelativeResize="0"/>
          <p:nvPr/>
        </p:nvPicPr>
        <p:blipFill>
          <a:blip r:embed="rId4">
            <a:alphaModFix/>
          </a:blip>
          <a:stretch>
            <a:fillRect/>
          </a:stretch>
        </p:blipFill>
        <p:spPr>
          <a:xfrm>
            <a:off x="457700" y="2536797"/>
            <a:ext cx="2343501" cy="455425"/>
          </a:xfrm>
          <a:prstGeom prst="rect">
            <a:avLst/>
          </a:prstGeom>
          <a:noFill/>
          <a:ln>
            <a:noFill/>
          </a:ln>
        </p:spPr>
      </p:pic>
      <p:pic>
        <p:nvPicPr>
          <p:cNvPr id="849" name="Google Shape;849;p89"/>
          <p:cNvPicPr preferRelativeResize="0"/>
          <p:nvPr/>
        </p:nvPicPr>
        <p:blipFill>
          <a:blip r:embed="rId5">
            <a:alphaModFix/>
          </a:blip>
          <a:stretch>
            <a:fillRect/>
          </a:stretch>
        </p:blipFill>
        <p:spPr>
          <a:xfrm>
            <a:off x="457693" y="3116218"/>
            <a:ext cx="2343500" cy="4028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nvSpPr>
        <p:spPr>
          <a:xfrm>
            <a:off x="318600" y="1152475"/>
            <a:ext cx="51546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Light"/>
                <a:ea typeface="Helvetica Neue Light"/>
                <a:cs typeface="Helvetica Neue Light"/>
                <a:sym typeface="Helvetica Neue Light"/>
              </a:rPr>
              <a:t>2018: GPT-1, ELMo and BERT released</a:t>
            </a:r>
            <a:endParaRPr sz="1800">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2019: GPT-2 and scaling laws (and releases)</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120" name="Google Shape;120;p20"/>
          <p:cNvPicPr preferRelativeResize="0"/>
          <p:nvPr/>
        </p:nvPicPr>
        <p:blipFill rotWithShape="1">
          <a:blip r:embed="rId3">
            <a:alphaModFix/>
          </a:blip>
          <a:srcRect b="0" l="0" r="0" t="0"/>
          <a:stretch/>
        </p:blipFill>
        <p:spPr>
          <a:xfrm>
            <a:off x="5294319" y="715075"/>
            <a:ext cx="3445131" cy="3970964"/>
          </a:xfrm>
          <a:prstGeom prst="rect">
            <a:avLst/>
          </a:prstGeom>
          <a:noFill/>
          <a:ln>
            <a:noFill/>
          </a:ln>
        </p:spPr>
      </p:pic>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pic>
        <p:nvPicPr>
          <p:cNvPr id="122" name="Google Shape;122;p20"/>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123" name="Google Shape;123;p20"/>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nvSpPr>
        <p:spPr>
          <a:xfrm>
            <a:off x="311700" y="1149088"/>
            <a:ext cx="4691100" cy="334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 Claude Shannon models English</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1948-2017: </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2017: the transformer is born</a:t>
            </a:r>
            <a:endParaRPr b="0" i="0" sz="1800" u="none" cap="none" strike="noStrike">
              <a:solidFill>
                <a:schemeClr val="dk2"/>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Clr>
                <a:schemeClr val="dk1"/>
              </a:buClr>
              <a:buSzPts val="1800"/>
              <a:buFont typeface="Arial"/>
              <a:buNone/>
            </a:pPr>
            <a:r>
              <a:rPr lang="en" sz="1800">
                <a:solidFill>
                  <a:schemeClr val="dk2"/>
                </a:solidFill>
                <a:latin typeface="Helvetica Neue Light"/>
                <a:ea typeface="Helvetica Neue Light"/>
                <a:cs typeface="Helvetica Neue Light"/>
                <a:sym typeface="Helvetica Neue Light"/>
              </a:rPr>
              <a:t>2018: GPT-1, ELMo and BERT released</a:t>
            </a:r>
            <a:endParaRPr sz="1800">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0" i="0" lang="en" sz="1800" u="none" cap="none" strike="noStrike">
                <a:solidFill>
                  <a:schemeClr val="dk2"/>
                </a:solidFill>
                <a:latin typeface="Helvetica Neue Light"/>
                <a:ea typeface="Helvetica Neue Light"/>
                <a:cs typeface="Helvetica Neue Light"/>
                <a:sym typeface="Helvetica Neue Light"/>
              </a:rPr>
              <a:t>2019: GPT-2 and scaling laws</a:t>
            </a:r>
            <a:endParaRPr b="0" i="0" sz="1800" u="none" cap="none" strike="noStrike">
              <a:solidFill>
                <a:schemeClr val="dk2"/>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chemeClr val="dk2"/>
                </a:solidFill>
                <a:latin typeface="Helvetica Neue"/>
                <a:ea typeface="Helvetica Neue"/>
                <a:cs typeface="Helvetica Neue"/>
                <a:sym typeface="Helvetica Neue"/>
              </a:rPr>
              <a:t>2020: GPT-3 surprising capabilities. many harms</a:t>
            </a:r>
            <a:endParaRPr b="1" i="0" sz="1800" u="none" cap="none" strike="noStrike">
              <a:solidFill>
                <a:schemeClr val="dk2"/>
              </a:solidFill>
              <a:latin typeface="Helvetica Neue"/>
              <a:ea typeface="Helvetica Neue"/>
              <a:cs typeface="Helvetica Neue"/>
              <a:sym typeface="Helvetica Neue"/>
            </a:endParaRPr>
          </a:p>
          <a:p>
            <a:pPr indent="0" lvl="0" marL="0" marR="0" rtl="0" algn="l">
              <a:lnSpc>
                <a:spcPct val="115000"/>
              </a:lnSpc>
              <a:spcBef>
                <a:spcPts val="1200"/>
              </a:spcBef>
              <a:spcAft>
                <a:spcPts val="1200"/>
              </a:spcAft>
              <a:buClr>
                <a:srgbClr val="000000"/>
              </a:buClr>
              <a:buSzPts val="1800"/>
              <a:buFont typeface="Arial"/>
              <a:buNone/>
            </a:pPr>
            <a:r>
              <a:t/>
            </a:r>
            <a:endParaRPr b="0" i="0" sz="1800" u="none" cap="none" strike="noStrike">
              <a:solidFill>
                <a:schemeClr val="dk2"/>
              </a:solidFill>
              <a:latin typeface="Helvetica Neue Light"/>
              <a:ea typeface="Helvetica Neue Light"/>
              <a:cs typeface="Helvetica Neue Light"/>
              <a:sym typeface="Helvetica Neue Light"/>
            </a:endParaRPr>
          </a:p>
        </p:txBody>
      </p:sp>
      <p:pic>
        <p:nvPicPr>
          <p:cNvPr id="129" name="Google Shape;129;p21"/>
          <p:cNvPicPr preferRelativeResize="0"/>
          <p:nvPr/>
        </p:nvPicPr>
        <p:blipFill rotWithShape="1">
          <a:blip r:embed="rId3">
            <a:alphaModFix/>
          </a:blip>
          <a:srcRect b="0" l="0" r="0" t="0"/>
          <a:stretch/>
        </p:blipFill>
        <p:spPr>
          <a:xfrm>
            <a:off x="5792750" y="550600"/>
            <a:ext cx="2343772" cy="4217525"/>
          </a:xfrm>
          <a:prstGeom prst="rect">
            <a:avLst/>
          </a:prstGeom>
          <a:noFill/>
          <a:ln>
            <a:noFill/>
          </a:ln>
        </p:spPr>
      </p:pic>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heavily abbreviated history of LMs</a:t>
            </a:r>
            <a:endParaRPr/>
          </a:p>
          <a:p>
            <a:pPr indent="0" lvl="0" marL="0" rtl="0" algn="l">
              <a:spcBef>
                <a:spcPts val="0"/>
              </a:spcBef>
              <a:spcAft>
                <a:spcPts val="0"/>
              </a:spcAft>
              <a:buNone/>
            </a:pPr>
            <a:r>
              <a:t/>
            </a:r>
            <a:endParaRPr/>
          </a:p>
        </p:txBody>
      </p:sp>
      <p:pic>
        <p:nvPicPr>
          <p:cNvPr id="131" name="Google Shape;131;p21"/>
          <p:cNvPicPr preferRelativeResize="0"/>
          <p:nvPr/>
        </p:nvPicPr>
        <p:blipFill rotWithShape="1">
          <a:blip r:embed="rId4">
            <a:alphaModFix/>
          </a:blip>
          <a:srcRect b="0" l="0" r="0" t="0"/>
          <a:stretch/>
        </p:blipFill>
        <p:spPr>
          <a:xfrm>
            <a:off x="1664324" y="1676550"/>
            <a:ext cx="345978" cy="335178"/>
          </a:xfrm>
          <a:prstGeom prst="rect">
            <a:avLst/>
          </a:prstGeom>
          <a:noFill/>
          <a:ln>
            <a:noFill/>
          </a:ln>
        </p:spPr>
      </p:pic>
      <p:sp>
        <p:nvSpPr>
          <p:cNvPr id="132" name="Google Shape;132;p21"/>
          <p:cNvSpPr txBox="1"/>
          <p:nvPr>
            <p:ph idx="12" type="sldNum"/>
          </p:nvPr>
        </p:nvSpPr>
        <p:spPr>
          <a:xfrm>
            <a:off x="5592334" y="4663225"/>
            <a:ext cx="342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Aligning open language models | Lambert: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